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9" r:id="rId2"/>
    <p:sldId id="328" r:id="rId3"/>
    <p:sldId id="326" r:id="rId4"/>
    <p:sldId id="265" r:id="rId5"/>
    <p:sldId id="316" r:id="rId6"/>
    <p:sldId id="329" r:id="rId7"/>
    <p:sldId id="317" r:id="rId8"/>
    <p:sldId id="335" r:id="rId9"/>
    <p:sldId id="336" r:id="rId10"/>
    <p:sldId id="334" r:id="rId11"/>
  </p:sldIdLst>
  <p:sldSz cx="9144000" cy="6858000" type="letter"/>
  <p:notesSz cx="10058400" cy="7772400"/>
  <p:defaultTextStyle>
    <a:defPPr>
      <a:defRPr lang="en-US"/>
    </a:defPPr>
    <a:lvl1pPr marL="0" algn="l" defTabSz="820583" rtl="0" eaLnBrk="1" latinLnBrk="0" hangingPunct="1">
      <a:defRPr sz="1615" kern="1200">
        <a:solidFill>
          <a:schemeClr val="tx1"/>
        </a:solidFill>
        <a:latin typeface="+mn-lt"/>
        <a:ea typeface="+mn-ea"/>
        <a:cs typeface="+mn-cs"/>
      </a:defRPr>
    </a:lvl1pPr>
    <a:lvl2pPr marL="410291" algn="l" defTabSz="820583" rtl="0" eaLnBrk="1" latinLnBrk="0" hangingPunct="1">
      <a:defRPr sz="1615" kern="1200">
        <a:solidFill>
          <a:schemeClr val="tx1"/>
        </a:solidFill>
        <a:latin typeface="+mn-lt"/>
        <a:ea typeface="+mn-ea"/>
        <a:cs typeface="+mn-cs"/>
      </a:defRPr>
    </a:lvl2pPr>
    <a:lvl3pPr marL="820583" algn="l" defTabSz="820583" rtl="0" eaLnBrk="1" latinLnBrk="0" hangingPunct="1">
      <a:defRPr sz="1615" kern="1200">
        <a:solidFill>
          <a:schemeClr val="tx1"/>
        </a:solidFill>
        <a:latin typeface="+mn-lt"/>
        <a:ea typeface="+mn-ea"/>
        <a:cs typeface="+mn-cs"/>
      </a:defRPr>
    </a:lvl3pPr>
    <a:lvl4pPr marL="1230874" algn="l" defTabSz="820583" rtl="0" eaLnBrk="1" latinLnBrk="0" hangingPunct="1">
      <a:defRPr sz="1615" kern="1200">
        <a:solidFill>
          <a:schemeClr val="tx1"/>
        </a:solidFill>
        <a:latin typeface="+mn-lt"/>
        <a:ea typeface="+mn-ea"/>
        <a:cs typeface="+mn-cs"/>
      </a:defRPr>
    </a:lvl4pPr>
    <a:lvl5pPr marL="1641165" algn="l" defTabSz="820583" rtl="0" eaLnBrk="1" latinLnBrk="0" hangingPunct="1">
      <a:defRPr sz="1615" kern="1200">
        <a:solidFill>
          <a:schemeClr val="tx1"/>
        </a:solidFill>
        <a:latin typeface="+mn-lt"/>
        <a:ea typeface="+mn-ea"/>
        <a:cs typeface="+mn-cs"/>
      </a:defRPr>
    </a:lvl5pPr>
    <a:lvl6pPr marL="2051456" algn="l" defTabSz="820583" rtl="0" eaLnBrk="1" latinLnBrk="0" hangingPunct="1">
      <a:defRPr sz="1615" kern="1200">
        <a:solidFill>
          <a:schemeClr val="tx1"/>
        </a:solidFill>
        <a:latin typeface="+mn-lt"/>
        <a:ea typeface="+mn-ea"/>
        <a:cs typeface="+mn-cs"/>
      </a:defRPr>
    </a:lvl6pPr>
    <a:lvl7pPr marL="2461748" algn="l" defTabSz="820583" rtl="0" eaLnBrk="1" latinLnBrk="0" hangingPunct="1">
      <a:defRPr sz="1615" kern="1200">
        <a:solidFill>
          <a:schemeClr val="tx1"/>
        </a:solidFill>
        <a:latin typeface="+mn-lt"/>
        <a:ea typeface="+mn-ea"/>
        <a:cs typeface="+mn-cs"/>
      </a:defRPr>
    </a:lvl7pPr>
    <a:lvl8pPr marL="2872039" algn="l" defTabSz="820583" rtl="0" eaLnBrk="1" latinLnBrk="0" hangingPunct="1">
      <a:defRPr sz="1615" kern="1200">
        <a:solidFill>
          <a:schemeClr val="tx1"/>
        </a:solidFill>
        <a:latin typeface="+mn-lt"/>
        <a:ea typeface="+mn-ea"/>
        <a:cs typeface="+mn-cs"/>
      </a:defRPr>
    </a:lvl8pPr>
    <a:lvl9pPr marL="3282330" algn="l" defTabSz="820583" rtl="0" eaLnBrk="1" latinLnBrk="0" hangingPunct="1">
      <a:defRPr sz="1615"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964" userDrawn="1">
          <p15:clr>
            <a:srgbClr val="A4A3A4"/>
          </p15:clr>
        </p15:guide>
        <p15:guide id="2" pos="254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4A81"/>
    <a:srgbClr val="AD483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676"/>
    <p:restoredTop sz="94458"/>
  </p:normalViewPr>
  <p:slideViewPr>
    <p:cSldViewPr>
      <p:cViewPr varScale="1">
        <p:scale>
          <a:sx n="73" d="100"/>
          <a:sy n="73" d="100"/>
        </p:scale>
        <p:origin x="-144" y="-468"/>
      </p:cViewPr>
      <p:guideLst>
        <p:guide orient="horz" pos="1964"/>
        <p:guide pos="2541"/>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DFD506CD-1467-42F4-AD6C-CBE31907FF8B}" type="datetimeFigureOut">
              <a:rPr lang="es-MX" smtClean="0"/>
              <a:pPr/>
              <a:t>22/11/2019</a:t>
            </a:fld>
            <a:endParaRPr lang="es-MX"/>
          </a:p>
        </p:txBody>
      </p:sp>
      <p:sp>
        <p:nvSpPr>
          <p:cNvPr id="4" name="Marcador de imagen de diapositiva 3"/>
          <p:cNvSpPr>
            <a:spLocks noGrp="1" noRot="1" noChangeAspect="1"/>
          </p:cNvSpPr>
          <p:nvPr>
            <p:ph type="sldImg" idx="2"/>
          </p:nvPr>
        </p:nvSpPr>
        <p:spPr>
          <a:xfrm>
            <a:off x="3281363" y="971550"/>
            <a:ext cx="3495675" cy="262255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960D7EE9-E02C-4917-ACCB-5BE85E6C142C}" type="slidenum">
              <a:rPr lang="es-MX" smtClean="0"/>
              <a:pPr/>
              <a:t>‹Nº›</a:t>
            </a:fld>
            <a:endParaRPr lang="es-MX"/>
          </a:p>
        </p:txBody>
      </p:sp>
    </p:spTree>
    <p:extLst>
      <p:ext uri="{BB962C8B-B14F-4D97-AF65-F5344CB8AC3E}">
        <p14:creationId xmlns="" xmlns:p14="http://schemas.microsoft.com/office/powerpoint/2010/main" val="2077987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33855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1"/>
            <a:ext cx="6400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sz="half" idx="2"/>
          </p:nvPr>
        </p:nvSpPr>
        <p:spPr>
          <a:xfrm>
            <a:off x="457200" y="1577341"/>
            <a:ext cx="39776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1"/>
            <a:ext cx="397764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98251"/>
          </a:xfrm>
        </p:spPr>
        <p:txBody>
          <a:bodyPr lIns="0" tIns="0" rIns="0" bIns="0"/>
          <a:lstStyle>
            <a:lvl1pPr>
              <a:defRPr sz="2588" b="1" i="0">
                <a:solidFill>
                  <a:schemeClr val="bg1"/>
                </a:solidFill>
                <a:latin typeface="Soberana Sans"/>
                <a:cs typeface="Soberana San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134913" y="522502"/>
            <a:ext cx="6874175" cy="338554"/>
          </a:xfrm>
          <a:prstGeom prst="rect">
            <a:avLst/>
          </a:prstGeom>
        </p:spPr>
        <p:txBody>
          <a:bodyPr wrap="square" lIns="0" tIns="0" rIns="0" bIns="0">
            <a:spAutoFit/>
          </a:bodyPr>
          <a:lstStyle>
            <a:lvl1pPr>
              <a:defRPr sz="2200" b="1" i="0">
                <a:solidFill>
                  <a:schemeClr val="bg1"/>
                </a:solidFill>
                <a:latin typeface="Soberana Sans"/>
                <a:cs typeface="Soberana Sans"/>
              </a:defRPr>
            </a:lvl1pPr>
          </a:lstStyle>
          <a:p>
            <a:endParaRPr/>
          </a:p>
        </p:txBody>
      </p:sp>
      <p:sp>
        <p:nvSpPr>
          <p:cNvPr id="3" name="Holder 3"/>
          <p:cNvSpPr>
            <a:spLocks noGrp="1"/>
          </p:cNvSpPr>
          <p:nvPr>
            <p:ph type="body" idx="1"/>
          </p:nvPr>
        </p:nvSpPr>
        <p:spPr>
          <a:xfrm>
            <a:off x="619419" y="2234006"/>
            <a:ext cx="7905164"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377940"/>
            <a:ext cx="2926080" cy="24853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24853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11/22/2019</a:t>
            </a:fld>
            <a:endParaRPr lang="en-US"/>
          </a:p>
        </p:txBody>
      </p:sp>
      <p:sp>
        <p:nvSpPr>
          <p:cNvPr id="6" name="Holder 6"/>
          <p:cNvSpPr>
            <a:spLocks noGrp="1"/>
          </p:cNvSpPr>
          <p:nvPr>
            <p:ph type="sldNum" sz="quarter" idx="7"/>
          </p:nvPr>
        </p:nvSpPr>
        <p:spPr>
          <a:xfrm>
            <a:off x="6583680" y="6377940"/>
            <a:ext cx="2103120" cy="24853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537897">
        <a:defRPr>
          <a:latin typeface="+mn-lt"/>
          <a:ea typeface="+mn-ea"/>
          <a:cs typeface="+mn-cs"/>
        </a:defRPr>
      </a:lvl2pPr>
      <a:lvl3pPr marL="1075796">
        <a:defRPr>
          <a:latin typeface="+mn-lt"/>
          <a:ea typeface="+mn-ea"/>
          <a:cs typeface="+mn-cs"/>
        </a:defRPr>
      </a:lvl3pPr>
      <a:lvl4pPr marL="1613693">
        <a:defRPr>
          <a:latin typeface="+mn-lt"/>
          <a:ea typeface="+mn-ea"/>
          <a:cs typeface="+mn-cs"/>
        </a:defRPr>
      </a:lvl4pPr>
      <a:lvl5pPr marL="2151590">
        <a:defRPr>
          <a:latin typeface="+mn-lt"/>
          <a:ea typeface="+mn-ea"/>
          <a:cs typeface="+mn-cs"/>
        </a:defRPr>
      </a:lvl5pPr>
      <a:lvl6pPr marL="2689487">
        <a:defRPr>
          <a:latin typeface="+mn-lt"/>
          <a:ea typeface="+mn-ea"/>
          <a:cs typeface="+mn-cs"/>
        </a:defRPr>
      </a:lvl6pPr>
      <a:lvl7pPr marL="3227386">
        <a:defRPr>
          <a:latin typeface="+mn-lt"/>
          <a:ea typeface="+mn-ea"/>
          <a:cs typeface="+mn-cs"/>
        </a:defRPr>
      </a:lvl7pPr>
      <a:lvl8pPr marL="3765283">
        <a:defRPr>
          <a:latin typeface="+mn-lt"/>
          <a:ea typeface="+mn-ea"/>
          <a:cs typeface="+mn-cs"/>
        </a:defRPr>
      </a:lvl8pPr>
      <a:lvl9pPr marL="4303180">
        <a:defRPr>
          <a:latin typeface="+mn-lt"/>
          <a:ea typeface="+mn-ea"/>
          <a:cs typeface="+mn-cs"/>
        </a:defRPr>
      </a:lvl9pPr>
    </p:bodyStyle>
    <p:otherStyle>
      <a:lvl1pPr marL="0">
        <a:defRPr>
          <a:latin typeface="+mn-lt"/>
          <a:ea typeface="+mn-ea"/>
          <a:cs typeface="+mn-cs"/>
        </a:defRPr>
      </a:lvl1pPr>
      <a:lvl2pPr marL="537897">
        <a:defRPr>
          <a:latin typeface="+mn-lt"/>
          <a:ea typeface="+mn-ea"/>
          <a:cs typeface="+mn-cs"/>
        </a:defRPr>
      </a:lvl2pPr>
      <a:lvl3pPr marL="1075796">
        <a:defRPr>
          <a:latin typeface="+mn-lt"/>
          <a:ea typeface="+mn-ea"/>
          <a:cs typeface="+mn-cs"/>
        </a:defRPr>
      </a:lvl3pPr>
      <a:lvl4pPr marL="1613693">
        <a:defRPr>
          <a:latin typeface="+mn-lt"/>
          <a:ea typeface="+mn-ea"/>
          <a:cs typeface="+mn-cs"/>
        </a:defRPr>
      </a:lvl4pPr>
      <a:lvl5pPr marL="2151590">
        <a:defRPr>
          <a:latin typeface="+mn-lt"/>
          <a:ea typeface="+mn-ea"/>
          <a:cs typeface="+mn-cs"/>
        </a:defRPr>
      </a:lvl5pPr>
      <a:lvl6pPr marL="2689487">
        <a:defRPr>
          <a:latin typeface="+mn-lt"/>
          <a:ea typeface="+mn-ea"/>
          <a:cs typeface="+mn-cs"/>
        </a:defRPr>
      </a:lvl6pPr>
      <a:lvl7pPr marL="3227386">
        <a:defRPr>
          <a:latin typeface="+mn-lt"/>
          <a:ea typeface="+mn-ea"/>
          <a:cs typeface="+mn-cs"/>
        </a:defRPr>
      </a:lvl7pPr>
      <a:lvl8pPr marL="3765283">
        <a:defRPr>
          <a:latin typeface="+mn-lt"/>
          <a:ea typeface="+mn-ea"/>
          <a:cs typeface="+mn-cs"/>
        </a:defRPr>
      </a:lvl8pPr>
      <a:lvl9pPr marL="430318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 xmlns:a16="http://schemas.microsoft.com/office/drawing/2014/main" id="{29B119A2-E424-214C-A32B-4C4628CEB5CE}"/>
              </a:ext>
            </a:extLst>
          </p:cNvPr>
          <p:cNvSpPr/>
          <p:nvPr/>
        </p:nvSpPr>
        <p:spPr>
          <a:xfrm>
            <a:off x="2915024" y="0"/>
            <a:ext cx="6228976"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bg2">
              <a:lumMod val="50000"/>
            </a:schemeClr>
          </a:solidFill>
        </p:spPr>
        <p:txBody>
          <a:bodyPr wrap="square" lIns="0" tIns="0" rIns="0" bIns="0" rtlCol="0"/>
          <a:lstStyle/>
          <a:p>
            <a:endParaRPr sz="1900"/>
          </a:p>
        </p:txBody>
      </p:sp>
      <p:sp>
        <p:nvSpPr>
          <p:cNvPr id="5" name="object 8">
            <a:extLst>
              <a:ext uri="{FF2B5EF4-FFF2-40B4-BE49-F238E27FC236}">
                <a16:creationId xmlns="" xmlns:a16="http://schemas.microsoft.com/office/drawing/2014/main" id="{93AA6DA6-6460-904E-BA4B-E51826C86834}"/>
              </a:ext>
            </a:extLst>
          </p:cNvPr>
          <p:cNvSpPr/>
          <p:nvPr/>
        </p:nvSpPr>
        <p:spPr>
          <a:xfrm>
            <a:off x="0" y="0"/>
            <a:ext cx="2917265" cy="6858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90000"/>
            </a:schemeClr>
          </a:solidFill>
        </p:spPr>
        <p:txBody>
          <a:bodyPr wrap="square" lIns="0" tIns="0" rIns="0" bIns="0" rtlCol="0"/>
          <a:lstStyle/>
          <a:p>
            <a:endParaRPr sz="1900"/>
          </a:p>
        </p:txBody>
      </p:sp>
      <p:sp>
        <p:nvSpPr>
          <p:cNvPr id="6" name="object 10">
            <a:extLst>
              <a:ext uri="{FF2B5EF4-FFF2-40B4-BE49-F238E27FC236}">
                <a16:creationId xmlns="" xmlns:a16="http://schemas.microsoft.com/office/drawing/2014/main" id="{90A54EB5-7157-B740-8A0F-EC2698345950}"/>
              </a:ext>
            </a:extLst>
          </p:cNvPr>
          <p:cNvSpPr txBox="1">
            <a:spLocks noGrp="1"/>
          </p:cNvSpPr>
          <p:nvPr>
            <p:ph type="title"/>
          </p:nvPr>
        </p:nvSpPr>
        <p:spPr>
          <a:xfrm>
            <a:off x="1134910" y="2196973"/>
            <a:ext cx="8009090" cy="974626"/>
          </a:xfrm>
          <a:prstGeom prst="rect">
            <a:avLst/>
          </a:prstGeom>
        </p:spPr>
        <p:txBody>
          <a:bodyPr vert="horz" wrap="square" lIns="0" tIns="0" rIns="0" bIns="0" rtlCol="0">
            <a:spAutoFit/>
          </a:bodyPr>
          <a:lstStyle/>
          <a:p>
            <a:pPr marL="1970088" indent="-1955800">
              <a:lnSpc>
                <a:spcPts val="3812"/>
              </a:lnSpc>
            </a:pPr>
            <a:r>
              <a:rPr sz="12706" baseline="-20061" dirty="0" smtClean="0"/>
              <a:t> </a:t>
            </a:r>
            <a:r>
              <a:rPr lang="es-MX" sz="5400" dirty="0" smtClean="0"/>
              <a:t>Convivir y Sentir</a:t>
            </a:r>
            <a:br>
              <a:rPr lang="es-MX" sz="5400" dirty="0" smtClean="0"/>
            </a:br>
            <a:endParaRPr sz="5400" dirty="0"/>
          </a:p>
        </p:txBody>
      </p:sp>
      <p:sp>
        <p:nvSpPr>
          <p:cNvPr id="8" name="object 14">
            <a:extLst>
              <a:ext uri="{FF2B5EF4-FFF2-40B4-BE49-F238E27FC236}">
                <a16:creationId xmlns="" xmlns:a16="http://schemas.microsoft.com/office/drawing/2014/main" id="{1629FED3-F6BB-C14A-B152-496947790C6A}"/>
              </a:ext>
            </a:extLst>
          </p:cNvPr>
          <p:cNvSpPr/>
          <p:nvPr/>
        </p:nvSpPr>
        <p:spPr>
          <a:xfrm>
            <a:off x="1225633" y="499489"/>
            <a:ext cx="0" cy="374276"/>
          </a:xfrm>
          <a:custGeom>
            <a:avLst/>
            <a:gdLst/>
            <a:ahLst/>
            <a:cxnLst/>
            <a:rect l="l" t="t" r="r" b="b"/>
            <a:pathLst>
              <a:path h="318134">
                <a:moveTo>
                  <a:pt x="0" y="0"/>
                </a:moveTo>
                <a:lnTo>
                  <a:pt x="0" y="317804"/>
                </a:lnTo>
              </a:path>
            </a:pathLst>
          </a:custGeom>
          <a:ln w="12700">
            <a:solidFill>
              <a:srgbClr val="FFFFFF"/>
            </a:solidFill>
          </a:ln>
        </p:spPr>
        <p:txBody>
          <a:bodyPr wrap="square" lIns="0" tIns="0" rIns="0" bIns="0" rtlCol="0"/>
          <a:lstStyle/>
          <a:p>
            <a:endParaRPr sz="1900"/>
          </a:p>
        </p:txBody>
      </p:sp>
      <p:sp>
        <p:nvSpPr>
          <p:cNvPr id="9" name="Oval 8">
            <a:extLst>
              <a:ext uri="{FF2B5EF4-FFF2-40B4-BE49-F238E27FC236}">
                <a16:creationId xmlns="" xmlns:a16="http://schemas.microsoft.com/office/drawing/2014/main" id="{A542659A-4FA0-6F4D-B73D-B428747300F6}"/>
              </a:ext>
            </a:extLst>
          </p:cNvPr>
          <p:cNvSpPr/>
          <p:nvPr/>
        </p:nvSpPr>
        <p:spPr>
          <a:xfrm>
            <a:off x="6400800" y="3962400"/>
            <a:ext cx="2514600" cy="2362200"/>
          </a:xfrm>
          <a:prstGeom prst="ellipse">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p>
            <a:pPr algn="ctr"/>
            <a:r>
              <a:rPr lang="en-US" dirty="0" err="1" smtClean="0">
                <a:solidFill>
                  <a:schemeClr val="bg2">
                    <a:lumMod val="50000"/>
                  </a:schemeClr>
                </a:solidFill>
              </a:rPr>
              <a:t>Autoregulación</a:t>
            </a:r>
            <a:endParaRPr lang="en-US" dirty="0">
              <a:solidFill>
                <a:schemeClr val="bg2">
                  <a:lumMod val="50000"/>
                </a:schemeClr>
              </a:solidFill>
            </a:endParaRPr>
          </a:p>
        </p:txBody>
      </p:sp>
      <p:pic>
        <p:nvPicPr>
          <p:cNvPr id="10" name="Picture 5" descr="C:\Users\BECAS 3\AppData\Local\Microsoft\Windows\Temporary Internet Files\Content.IE5\0IGUQ6HK\furious-2514031_960_720[1].jpg"/>
          <p:cNvPicPr>
            <a:picLocks noChangeAspect="1" noChangeArrowheads="1"/>
          </p:cNvPicPr>
          <p:nvPr/>
        </p:nvPicPr>
        <p:blipFill>
          <a:blip r:embed="rId2" cstate="print"/>
          <a:srcRect/>
          <a:stretch>
            <a:fillRect/>
          </a:stretch>
        </p:blipFill>
        <p:spPr bwMode="auto">
          <a:xfrm>
            <a:off x="6934200" y="4191000"/>
            <a:ext cx="1417320" cy="1569720"/>
          </a:xfrm>
          <a:prstGeom prst="rect">
            <a:avLst/>
          </a:prstGeom>
          <a:noFill/>
        </p:spPr>
      </p:pic>
    </p:spTree>
    <p:extLst>
      <p:ext uri="{BB962C8B-B14F-4D97-AF65-F5344CB8AC3E}">
        <p14:creationId xmlns="" xmlns:p14="http://schemas.microsoft.com/office/powerpoint/2010/main" val="2658151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7">
            <a:extLst>
              <a:ext uri="{FF2B5EF4-FFF2-40B4-BE49-F238E27FC236}">
                <a16:creationId xmlns="" xmlns:a16="http://schemas.microsoft.com/office/drawing/2014/main" id="{562E1E49-7DFD-CD4A-BF9B-ACD78050E875}"/>
              </a:ext>
            </a:extLst>
          </p:cNvPr>
          <p:cNvPicPr>
            <a:picLocks noChangeAspect="1"/>
          </p:cNvPicPr>
          <p:nvPr/>
        </p:nvPicPr>
        <p:blipFill>
          <a:blip r:embed="rId2" cstate="print"/>
          <a:stretch>
            <a:fillRect/>
          </a:stretch>
        </p:blipFill>
        <p:spPr>
          <a:xfrm>
            <a:off x="7467772" y="228600"/>
            <a:ext cx="914400" cy="914400"/>
          </a:xfrm>
          <a:prstGeom prst="rect">
            <a:avLst/>
          </a:prstGeom>
        </p:spPr>
      </p:pic>
      <p:sp>
        <p:nvSpPr>
          <p:cNvPr id="17" name="Rectangle 8">
            <a:extLst>
              <a:ext uri="{FF2B5EF4-FFF2-40B4-BE49-F238E27FC236}">
                <a16:creationId xmlns="" xmlns:a16="http://schemas.microsoft.com/office/drawing/2014/main" id="{D0AED072-3FD6-894E-BD91-3688E04E582E}"/>
              </a:ext>
            </a:extLst>
          </p:cNvPr>
          <p:cNvSpPr/>
          <p:nvPr/>
        </p:nvSpPr>
        <p:spPr>
          <a:xfrm>
            <a:off x="7348061" y="1164771"/>
            <a:ext cx="1113766" cy="477054"/>
          </a:xfrm>
          <a:prstGeom prst="rect">
            <a:avLst/>
          </a:prstGeom>
        </p:spPr>
        <p:txBody>
          <a:bodyPr wrap="none">
            <a:spAutoFit/>
          </a:bodyPr>
          <a:lstStyle/>
          <a:p>
            <a:pPr marL="14941">
              <a:spcBef>
                <a:spcPts val="447"/>
              </a:spcBef>
            </a:pPr>
            <a:r>
              <a:rPr lang="en-US" sz="2500" b="1" spc="-5" dirty="0">
                <a:solidFill>
                  <a:srgbClr val="004A81"/>
                </a:solidFill>
                <a:latin typeface="Soberana Sans"/>
                <a:cs typeface="Soberana Sans"/>
              </a:rPr>
              <a:t>1 min</a:t>
            </a:r>
            <a:endParaRPr lang="en-US" sz="2500" dirty="0">
              <a:solidFill>
                <a:srgbClr val="004A81"/>
              </a:solidFill>
              <a:latin typeface="Soberana Sans"/>
              <a:cs typeface="Soberana Sans"/>
            </a:endParaRPr>
          </a:p>
        </p:txBody>
      </p:sp>
      <p:sp>
        <p:nvSpPr>
          <p:cNvPr id="18" name="object 8">
            <a:extLst>
              <a:ext uri="{FF2B5EF4-FFF2-40B4-BE49-F238E27FC236}">
                <a16:creationId xmlns="" xmlns:a16="http://schemas.microsoft.com/office/drawing/2014/main" id="{1C06EEA0-4EF7-A444-9B22-8213EC8E3D7B}"/>
              </a:ext>
            </a:extLst>
          </p:cNvPr>
          <p:cNvSpPr/>
          <p:nvPr/>
        </p:nvSpPr>
        <p:spPr>
          <a:xfrm>
            <a:off x="838200" y="0"/>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sp>
        <p:nvSpPr>
          <p:cNvPr id="19" name="object 8">
            <a:extLst>
              <a:ext uri="{FF2B5EF4-FFF2-40B4-BE49-F238E27FC236}">
                <a16:creationId xmlns="" xmlns:a16="http://schemas.microsoft.com/office/drawing/2014/main" id="{FAABECC6-50FC-2C49-947B-C5F2B8C72BB4}"/>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pic>
        <p:nvPicPr>
          <p:cNvPr id="3" name="Imagen 2">
            <a:extLst>
              <a:ext uri="{FF2B5EF4-FFF2-40B4-BE49-F238E27FC236}">
                <a16:creationId xmlns="" xmlns:a16="http://schemas.microsoft.com/office/drawing/2014/main" id="{1DF1F269-802B-7143-93E7-6C65E080850C}"/>
              </a:ext>
            </a:extLst>
          </p:cNvPr>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524000" y="1371600"/>
            <a:ext cx="5591200" cy="5500532"/>
          </a:xfrm>
          <a:prstGeom prst="rect">
            <a:avLst/>
          </a:prstGeom>
        </p:spPr>
      </p:pic>
      <p:sp>
        <p:nvSpPr>
          <p:cNvPr id="15" name="object 10">
            <a:extLst>
              <a:ext uri="{FF2B5EF4-FFF2-40B4-BE49-F238E27FC236}">
                <a16:creationId xmlns="" xmlns:a16="http://schemas.microsoft.com/office/drawing/2014/main" id="{1C3E75F3-53B5-C147-A4CD-E3E61C64C996}"/>
              </a:ext>
            </a:extLst>
          </p:cNvPr>
          <p:cNvSpPr txBox="1"/>
          <p:nvPr/>
        </p:nvSpPr>
        <p:spPr>
          <a:xfrm rot="60000">
            <a:off x="1072868" y="775207"/>
            <a:ext cx="4965333" cy="738664"/>
          </a:xfrm>
          <a:prstGeom prst="rect">
            <a:avLst/>
          </a:prstGeom>
        </p:spPr>
        <p:txBody>
          <a:bodyPr vert="horz" wrap="square" lIns="0" tIns="0" rIns="0" bIns="0" rtlCol="0">
            <a:spAutoFit/>
          </a:bodyPr>
          <a:lstStyle/>
          <a:p>
            <a:r>
              <a:rPr lang="es-ES" sz="2400" dirty="0">
                <a:latin typeface="Soberana Sans"/>
                <a:cs typeface="Soberana Sans"/>
              </a:rPr>
              <a:t>Escribe en</a:t>
            </a:r>
            <a:r>
              <a:rPr sz="2400" dirty="0">
                <a:latin typeface="Soberana Sans"/>
                <a:cs typeface="Soberana Sans"/>
              </a:rPr>
              <a:t> un </a:t>
            </a:r>
            <a:r>
              <a:rPr sz="2400" dirty="0" err="1">
                <a:latin typeface="Soberana Sans"/>
                <a:cs typeface="Soberana Sans"/>
              </a:rPr>
              <a:t>minuto</a:t>
            </a:r>
            <a:r>
              <a:rPr lang="es-ES" sz="2400" dirty="0">
                <a:latin typeface="Soberana Sans"/>
                <a:cs typeface="Soberana Sans"/>
              </a:rPr>
              <a:t> </a:t>
            </a:r>
          </a:p>
          <a:p>
            <a:r>
              <a:rPr lang="es-ES" sz="2400" dirty="0">
                <a:latin typeface="Soberana Sans"/>
                <a:cs typeface="Soberana Sans"/>
              </a:rPr>
              <a:t>qué te llevas de la lección</a:t>
            </a:r>
            <a:endParaRPr sz="2400" dirty="0">
              <a:latin typeface="Soberana Sans"/>
              <a:cs typeface="Soberana Sans"/>
            </a:endParaRPr>
          </a:p>
        </p:txBody>
      </p:sp>
    </p:spTree>
    <p:extLst>
      <p:ext uri="{BB962C8B-B14F-4D97-AF65-F5344CB8AC3E}">
        <p14:creationId xmlns="" xmlns:p14="http://schemas.microsoft.com/office/powerpoint/2010/main" val="396426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 xmlns:a16="http://schemas.microsoft.com/office/drawing/2014/main" id="{518E3142-096A-134B-84C2-0630E844E6F5}"/>
              </a:ext>
            </a:extLst>
          </p:cNvPr>
          <p:cNvSpPr/>
          <p:nvPr/>
        </p:nvSpPr>
        <p:spPr>
          <a:xfrm>
            <a:off x="-72" y="0"/>
            <a:ext cx="9144072"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bg2">
              <a:lumMod val="90000"/>
            </a:schemeClr>
          </a:solidFill>
          <a:ln>
            <a:solidFill>
              <a:srgbClr val="004A81"/>
            </a:solidFill>
          </a:ln>
        </p:spPr>
        <p:txBody>
          <a:bodyPr wrap="square" lIns="0" tIns="0" rIns="0" bIns="0" rtlCol="0"/>
          <a:lstStyle/>
          <a:p>
            <a:endParaRPr sz="1900"/>
          </a:p>
        </p:txBody>
      </p:sp>
      <p:sp>
        <p:nvSpPr>
          <p:cNvPr id="5" name="object 8">
            <a:extLst>
              <a:ext uri="{FF2B5EF4-FFF2-40B4-BE49-F238E27FC236}">
                <a16:creationId xmlns="" xmlns:a16="http://schemas.microsoft.com/office/drawing/2014/main" id="{9F0FBF7E-10FB-C044-BBD5-0A1EA8F93F6D}"/>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sp>
        <p:nvSpPr>
          <p:cNvPr id="6" name="object 8">
            <a:extLst>
              <a:ext uri="{FF2B5EF4-FFF2-40B4-BE49-F238E27FC236}">
                <a16:creationId xmlns="" xmlns:a16="http://schemas.microsoft.com/office/drawing/2014/main" id="{5EFF320A-D5A8-6548-8E95-0DA83A457C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pic>
        <p:nvPicPr>
          <p:cNvPr id="8" name="Picture 11">
            <a:extLst>
              <a:ext uri="{FF2B5EF4-FFF2-40B4-BE49-F238E27FC236}">
                <a16:creationId xmlns="" xmlns:a16="http://schemas.microsoft.com/office/drawing/2014/main" id="{CDC0B9EF-4261-4A43-BE28-326C0BC7C73F}"/>
              </a:ext>
            </a:extLst>
          </p:cNvPr>
          <p:cNvPicPr>
            <a:picLocks noChangeAspect="1"/>
          </p:cNvPicPr>
          <p:nvPr/>
        </p:nvPicPr>
        <p:blipFill>
          <a:blip r:embed="rId2" cstate="print">
            <a:biLevel thresh="25000"/>
          </a:blip>
          <a:stretch>
            <a:fillRect/>
          </a:stretch>
        </p:blipFill>
        <p:spPr>
          <a:xfrm>
            <a:off x="6400800" y="228600"/>
            <a:ext cx="914400" cy="914400"/>
          </a:xfrm>
          <a:prstGeom prst="rect">
            <a:avLst/>
          </a:prstGeom>
        </p:spPr>
      </p:pic>
      <p:sp>
        <p:nvSpPr>
          <p:cNvPr id="9" name="Rectangle 4">
            <a:extLst>
              <a:ext uri="{FF2B5EF4-FFF2-40B4-BE49-F238E27FC236}">
                <a16:creationId xmlns="" xmlns:a16="http://schemas.microsoft.com/office/drawing/2014/main" id="{A427BBAB-229C-6A48-89CA-BF841E69E54E}"/>
              </a:ext>
            </a:extLst>
          </p:cNvPr>
          <p:cNvSpPr/>
          <p:nvPr/>
        </p:nvSpPr>
        <p:spPr>
          <a:xfrm>
            <a:off x="8384497" y="533400"/>
            <a:ext cx="759503" cy="369332"/>
          </a:xfrm>
          <a:prstGeom prst="rect">
            <a:avLst/>
          </a:prstGeom>
        </p:spPr>
        <p:txBody>
          <a:bodyPr wrap="none">
            <a:spAutoFit/>
          </a:bodyPr>
          <a:lstStyle/>
          <a:p>
            <a:pPr marL="14941">
              <a:spcBef>
                <a:spcPts val="447"/>
              </a:spcBef>
            </a:pPr>
            <a:r>
              <a:rPr lang="en-US" sz="1800" b="1" spc="-5" dirty="0">
                <a:solidFill>
                  <a:schemeClr val="tx2">
                    <a:lumMod val="60000"/>
                    <a:lumOff val="40000"/>
                  </a:schemeClr>
                </a:solidFill>
                <a:latin typeface="Soberana Sans"/>
                <a:cs typeface="Soberana Sans"/>
              </a:rPr>
              <a:t>3</a:t>
            </a:r>
            <a:r>
              <a:rPr lang="en-US" sz="1800" b="1" spc="-5" dirty="0" smtClean="0">
                <a:solidFill>
                  <a:schemeClr val="tx2">
                    <a:lumMod val="60000"/>
                    <a:lumOff val="40000"/>
                  </a:schemeClr>
                </a:solidFill>
                <a:latin typeface="Soberana Sans"/>
                <a:cs typeface="Soberana Sans"/>
              </a:rPr>
              <a:t> </a:t>
            </a:r>
            <a:r>
              <a:rPr lang="en-US" sz="1800" b="1" spc="-5" dirty="0">
                <a:solidFill>
                  <a:schemeClr val="tx2">
                    <a:lumMod val="60000"/>
                    <a:lumOff val="40000"/>
                  </a:schemeClr>
                </a:solidFill>
                <a:latin typeface="Soberana Sans"/>
                <a:cs typeface="Soberana Sans"/>
              </a:rPr>
              <a:t>min</a:t>
            </a:r>
            <a:endParaRPr lang="en-US" sz="1800" dirty="0">
              <a:solidFill>
                <a:schemeClr val="tx2">
                  <a:lumMod val="60000"/>
                  <a:lumOff val="40000"/>
                </a:schemeClr>
              </a:solidFill>
              <a:latin typeface="Soberana Sans"/>
              <a:cs typeface="Soberana Sans"/>
            </a:endParaRPr>
          </a:p>
        </p:txBody>
      </p:sp>
      <p:sp>
        <p:nvSpPr>
          <p:cNvPr id="12" name="Rectangle 11">
            <a:extLst>
              <a:ext uri="{FF2B5EF4-FFF2-40B4-BE49-F238E27FC236}">
                <a16:creationId xmlns="" xmlns:a16="http://schemas.microsoft.com/office/drawing/2014/main" id="{D8CDE6EA-7FCC-1A40-8768-9D9FE31BD33E}"/>
              </a:ext>
            </a:extLst>
          </p:cNvPr>
          <p:cNvSpPr/>
          <p:nvPr/>
        </p:nvSpPr>
        <p:spPr>
          <a:xfrm>
            <a:off x="304800" y="-76200"/>
            <a:ext cx="7467600" cy="7089120"/>
          </a:xfrm>
          <a:prstGeom prst="rect">
            <a:avLst/>
          </a:prstGeom>
        </p:spPr>
        <p:txBody>
          <a:bodyPr wrap="square">
            <a:spAutoFit/>
          </a:bodyPr>
          <a:lstStyle/>
          <a:p>
            <a:pPr marL="14941">
              <a:spcBef>
                <a:spcPts val="447"/>
              </a:spcBef>
            </a:pPr>
            <a:r>
              <a:rPr lang="es-MX" sz="3200" b="1" dirty="0" smtClean="0">
                <a:solidFill>
                  <a:schemeClr val="bg2">
                    <a:lumMod val="25000"/>
                  </a:schemeClr>
                </a:solidFill>
              </a:rPr>
              <a:t>CONTEXTO</a:t>
            </a:r>
          </a:p>
          <a:p>
            <a:pPr marL="14941" algn="just">
              <a:spcBef>
                <a:spcPts val="447"/>
              </a:spcBef>
            </a:pPr>
            <a:r>
              <a:rPr lang="es-MX" sz="2800" dirty="0" smtClean="0"/>
              <a:t>Las relaciones interpersonales nos construyen como individuos y por tanto son una valiosa herramienta para conocernos. Un buen clima dentro del aula permite asimilar los aprendizajes de manera natural. En la literatura es posible construir y analizar personajes a partir de sus relaciones interpersonales, por eso es posible tomarla como ejemplo y escribir parte de la propia historia. Al mismo tiempo, se pueden ir asimilando conocimientos sobre literatura y redacción, lo que lo convierte en una forma de crecer tanto en lo académico como en lo personal y lo interpersonal</a:t>
            </a:r>
            <a:r>
              <a:rPr lang="es-MX" sz="3200" dirty="0" smtClean="0"/>
              <a:t>.</a:t>
            </a:r>
          </a:p>
          <a:p>
            <a:pPr marL="14941" algn="just">
              <a:spcBef>
                <a:spcPts val="447"/>
              </a:spcBef>
            </a:pPr>
            <a:r>
              <a:rPr lang="es-MX" sz="2400" b="1" i="1" dirty="0" smtClean="0"/>
              <a:t>Invita a los estudiantes a leer la introducción de la lección</a:t>
            </a:r>
            <a:r>
              <a:rPr lang="es-MX" sz="2400" i="1" dirty="0" smtClean="0"/>
              <a:t>.</a:t>
            </a:r>
            <a:endParaRPr lang="en-US" sz="2400" i="1" dirty="0">
              <a:solidFill>
                <a:schemeClr val="bg1"/>
              </a:solidFill>
              <a:latin typeface="Soberana Sans" panose="02000000000000000000" pitchFamily="50" charset="0"/>
              <a:cs typeface="Soberana Sans"/>
            </a:endParaRPr>
          </a:p>
        </p:txBody>
      </p:sp>
      <p:pic>
        <p:nvPicPr>
          <p:cNvPr id="3" name="Picture 2">
            <a:extLst>
              <a:ext uri="{FF2B5EF4-FFF2-40B4-BE49-F238E27FC236}">
                <a16:creationId xmlns="" xmlns:a16="http://schemas.microsoft.com/office/drawing/2014/main" id="{1329982E-4A41-0149-B81B-7C5AD95181C4}"/>
              </a:ext>
            </a:extLst>
          </p:cNvPr>
          <p:cNvPicPr>
            <a:picLocks noChangeAspect="1"/>
          </p:cNvPicPr>
          <p:nvPr/>
        </p:nvPicPr>
        <p:blipFill>
          <a:blip r:embed="rId3" cstate="print">
            <a:lum bright="70000" contrast="-70000"/>
          </a:blip>
          <a:stretch>
            <a:fillRect/>
          </a:stretch>
        </p:blipFill>
        <p:spPr>
          <a:xfrm>
            <a:off x="7620000" y="4191000"/>
            <a:ext cx="1524000" cy="2146300"/>
          </a:xfrm>
          <a:prstGeom prst="rect">
            <a:avLst/>
          </a:prstGeom>
        </p:spPr>
      </p:pic>
    </p:spTree>
    <p:extLst>
      <p:ext uri="{BB962C8B-B14F-4D97-AF65-F5344CB8AC3E}">
        <p14:creationId xmlns="" xmlns:p14="http://schemas.microsoft.com/office/powerpoint/2010/main" val="38341750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7">
            <a:extLst>
              <a:ext uri="{FF2B5EF4-FFF2-40B4-BE49-F238E27FC236}">
                <a16:creationId xmlns="" xmlns:a16="http://schemas.microsoft.com/office/drawing/2014/main" id="{518E3142-096A-134B-84C2-0630E844E6F5}"/>
              </a:ext>
            </a:extLst>
          </p:cNvPr>
          <p:cNvSpPr/>
          <p:nvPr/>
        </p:nvSpPr>
        <p:spPr>
          <a:xfrm>
            <a:off x="0" y="0"/>
            <a:ext cx="9144072" cy="6858000"/>
          </a:xfrm>
          <a:custGeom>
            <a:avLst/>
            <a:gdLst/>
            <a:ahLst/>
            <a:cxnLst/>
            <a:rect l="l" t="t" r="r" b="b"/>
            <a:pathLst>
              <a:path w="5294630" h="1566545">
                <a:moveTo>
                  <a:pt x="0" y="1565998"/>
                </a:moveTo>
                <a:lnTo>
                  <a:pt x="5294566" y="1565998"/>
                </a:lnTo>
                <a:lnTo>
                  <a:pt x="5294566" y="0"/>
                </a:lnTo>
                <a:lnTo>
                  <a:pt x="0" y="0"/>
                </a:lnTo>
                <a:lnTo>
                  <a:pt x="0" y="1565998"/>
                </a:lnTo>
                <a:close/>
              </a:path>
            </a:pathLst>
          </a:custGeom>
          <a:solidFill>
            <a:schemeClr val="bg2">
              <a:lumMod val="75000"/>
            </a:schemeClr>
          </a:solidFill>
          <a:ln>
            <a:solidFill>
              <a:srgbClr val="004A81"/>
            </a:solidFill>
          </a:ln>
        </p:spPr>
        <p:txBody>
          <a:bodyPr wrap="square" lIns="0" tIns="0" rIns="0" bIns="0" rtlCol="0"/>
          <a:lstStyle/>
          <a:p>
            <a:endParaRPr sz="1900"/>
          </a:p>
        </p:txBody>
      </p:sp>
      <p:sp>
        <p:nvSpPr>
          <p:cNvPr id="5" name="object 8">
            <a:extLst>
              <a:ext uri="{FF2B5EF4-FFF2-40B4-BE49-F238E27FC236}">
                <a16:creationId xmlns="" xmlns:a16="http://schemas.microsoft.com/office/drawing/2014/main" id="{9F0FBF7E-10FB-C044-BBD5-0A1EA8F93F6D}"/>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sp>
        <p:nvSpPr>
          <p:cNvPr id="6" name="object 8">
            <a:extLst>
              <a:ext uri="{FF2B5EF4-FFF2-40B4-BE49-F238E27FC236}">
                <a16:creationId xmlns="" xmlns:a16="http://schemas.microsoft.com/office/drawing/2014/main" id="{5EFF320A-D5A8-6548-8E95-0DA83A457C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1"/>
          </a:solidFill>
        </p:spPr>
        <p:txBody>
          <a:bodyPr wrap="square" lIns="0" tIns="0" rIns="0" bIns="0" rtlCol="0"/>
          <a:lstStyle/>
          <a:p>
            <a:endParaRPr sz="1900"/>
          </a:p>
        </p:txBody>
      </p:sp>
      <p:sp>
        <p:nvSpPr>
          <p:cNvPr id="11" name="Rectangle 1">
            <a:extLst>
              <a:ext uri="{FF2B5EF4-FFF2-40B4-BE49-F238E27FC236}">
                <a16:creationId xmlns="" xmlns:a16="http://schemas.microsoft.com/office/drawing/2014/main" id="{3224F731-B888-5F47-8F28-25747EE91283}"/>
              </a:ext>
            </a:extLst>
          </p:cNvPr>
          <p:cNvSpPr/>
          <p:nvPr/>
        </p:nvSpPr>
        <p:spPr>
          <a:xfrm>
            <a:off x="0" y="276046"/>
            <a:ext cx="9143999" cy="6124754"/>
          </a:xfrm>
          <a:prstGeom prst="rect">
            <a:avLst/>
          </a:prstGeom>
        </p:spPr>
        <p:txBody>
          <a:bodyPr wrap="square">
            <a:spAutoFit/>
          </a:bodyPr>
          <a:lstStyle/>
          <a:p>
            <a:pPr algn="ctr"/>
            <a:r>
              <a:rPr lang="en-US" sz="3200" b="1" dirty="0" err="1">
                <a:solidFill>
                  <a:schemeClr val="bg1"/>
                </a:solidFill>
                <a:latin typeface="Soberana Sans" panose="02000000000000000000" pitchFamily="50" charset="0"/>
                <a:cs typeface="Soberana Sans"/>
              </a:rPr>
              <a:t>Introducción</a:t>
            </a:r>
            <a:endParaRPr lang="en-US" sz="3200" b="1" dirty="0">
              <a:solidFill>
                <a:schemeClr val="bg1"/>
              </a:solidFill>
              <a:latin typeface="Soberana Sans" panose="02000000000000000000" pitchFamily="50" charset="0"/>
              <a:cs typeface="Soberana Sans"/>
            </a:endParaRPr>
          </a:p>
          <a:p>
            <a:pPr algn="just"/>
            <a:r>
              <a:rPr lang="es-MX" sz="2400" dirty="0" smtClean="0"/>
              <a:t>Cada vez que llega la profesora Elena, Mario siente que su estómago se encoge y le dan ganas de salir corriendo. Ella tiene una voz muy fuerte y todo el tiempo hace preguntas. Hoy Mario decidió no entrar a clase. Sabe que se va a atrasar pero prefiere evitar a la profesora.</a:t>
            </a:r>
          </a:p>
          <a:p>
            <a:pPr algn="just"/>
            <a:endParaRPr lang="es-MX" sz="2400" dirty="0" smtClean="0"/>
          </a:p>
          <a:p>
            <a:pPr algn="just"/>
            <a:r>
              <a:rPr lang="es-MX" sz="2400" dirty="0" smtClean="0"/>
              <a:t>En ocasiones, podemos sentirnos afectados por la forma en la que otras personas actúan. Las emociones que surgen en esos momentos pueden llevarnos a hacer cosas que nos incomodan o perjudican. ¿Te ha pasado? ¿Qué te gustaría hacer con esto? </a:t>
            </a:r>
          </a:p>
          <a:p>
            <a:pPr algn="just"/>
            <a:endParaRPr lang="es-MX" sz="2400" dirty="0" smtClean="0"/>
          </a:p>
          <a:p>
            <a:pPr algn="just"/>
            <a:r>
              <a:rPr lang="es-MX" sz="2400" b="1" dirty="0" smtClean="0"/>
              <a:t>El reto es </a:t>
            </a:r>
            <a:r>
              <a:rPr lang="es-MX" sz="2400" dirty="0" smtClean="0"/>
              <a:t>identificar relaciones interpersonales que detonan respuestas emocionales que te benefician o te afectan de esta manera podrás regular tu atención y reconocer cuándo es buen momento para modificar tus formas de relacionarte, lo que paulatinamente te ayudará a sentirte más satisfecho y contento contigo mismo y con los demás.</a:t>
            </a:r>
            <a:endParaRPr lang="en-US" sz="2400" dirty="0">
              <a:solidFill>
                <a:schemeClr val="bg1"/>
              </a:solidFill>
              <a:latin typeface="Soberana Sans" panose="02000000000000000000" pitchFamily="2" charset="77"/>
            </a:endParaRPr>
          </a:p>
        </p:txBody>
      </p:sp>
    </p:spTree>
    <p:extLst>
      <p:ext uri="{BB962C8B-B14F-4D97-AF65-F5344CB8AC3E}">
        <p14:creationId xmlns="" xmlns:p14="http://schemas.microsoft.com/office/powerpoint/2010/main" val="813587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224F731-B888-5F47-8F28-25747EE91283}"/>
              </a:ext>
            </a:extLst>
          </p:cNvPr>
          <p:cNvSpPr/>
          <p:nvPr/>
        </p:nvSpPr>
        <p:spPr>
          <a:xfrm>
            <a:off x="304800" y="685801"/>
            <a:ext cx="8458200" cy="6463308"/>
          </a:xfrm>
          <a:prstGeom prst="rect">
            <a:avLst/>
          </a:prstGeom>
        </p:spPr>
        <p:txBody>
          <a:bodyPr wrap="square">
            <a:spAutoFit/>
          </a:bodyPr>
          <a:lstStyle/>
          <a:p>
            <a:pPr marL="14941">
              <a:spcBef>
                <a:spcPts val="447"/>
              </a:spcBef>
            </a:pPr>
            <a:r>
              <a:rPr lang="en-US" sz="2800" b="1" spc="-5" dirty="0" err="1">
                <a:solidFill>
                  <a:schemeClr val="bg2">
                    <a:lumMod val="50000"/>
                  </a:schemeClr>
                </a:solidFill>
                <a:latin typeface="Arial Black" pitchFamily="34" charset="0"/>
                <a:cs typeface="Soberana Sans"/>
              </a:rPr>
              <a:t>Actividad</a:t>
            </a:r>
            <a:r>
              <a:rPr lang="en-US" sz="2800" b="1" spc="-5" dirty="0">
                <a:solidFill>
                  <a:schemeClr val="bg2">
                    <a:lumMod val="50000"/>
                  </a:schemeClr>
                </a:solidFill>
                <a:latin typeface="Arial Black" pitchFamily="34" charset="0"/>
                <a:cs typeface="Soberana Sans"/>
              </a:rPr>
              <a:t> </a:t>
            </a:r>
            <a:r>
              <a:rPr lang="en-US" sz="2800" b="1" dirty="0">
                <a:solidFill>
                  <a:schemeClr val="bg2">
                    <a:lumMod val="50000"/>
                  </a:schemeClr>
                </a:solidFill>
                <a:latin typeface="Arial Black" pitchFamily="34" charset="0"/>
                <a:cs typeface="Soberana Sans"/>
              </a:rPr>
              <a:t>1</a:t>
            </a:r>
            <a:r>
              <a:rPr lang="en-US" sz="2800" b="1" dirty="0" smtClean="0">
                <a:solidFill>
                  <a:schemeClr val="bg2">
                    <a:lumMod val="50000"/>
                  </a:schemeClr>
                </a:solidFill>
                <a:latin typeface="Arial Black" pitchFamily="34" charset="0"/>
                <a:cs typeface="Soberana Sans"/>
              </a:rPr>
              <a:t>. </a:t>
            </a:r>
            <a:r>
              <a:rPr lang="es-MX" sz="2800" dirty="0" smtClean="0">
                <a:solidFill>
                  <a:schemeClr val="bg2">
                    <a:lumMod val="50000"/>
                  </a:schemeClr>
                </a:solidFill>
                <a:latin typeface="Arial Black" pitchFamily="34" charset="0"/>
              </a:rPr>
              <a:t>Visualización guiada.</a:t>
            </a:r>
          </a:p>
          <a:p>
            <a:pPr marL="14941">
              <a:spcBef>
                <a:spcPts val="447"/>
              </a:spcBef>
            </a:pPr>
            <a:r>
              <a:rPr lang="es-MX" sz="1400" dirty="0" smtClean="0">
                <a:latin typeface="Arial" pitchFamily="34" charset="0"/>
                <a:cs typeface="Arial" pitchFamily="34" charset="0"/>
              </a:rPr>
              <a:t>Explique a sus estudiantes que harán un ejercicio de visualización que usted guiará. Pida que se sienten cómodamente, cierren los ojos y escuchen. Guíe la visualización con voz suave y tranquila, solicite que se concentren en el recuerdo de una relación que ha detonado en cada uno de ellos emociones que les ayudaron, que impactaron positivamente su vida. Trate de llevarlos a recordar a detalle. </a:t>
            </a:r>
          </a:p>
          <a:p>
            <a:pPr marL="14941">
              <a:spcBef>
                <a:spcPts val="447"/>
              </a:spcBef>
            </a:pPr>
            <a:r>
              <a:rPr lang="es-MX" sz="1400" dirty="0" smtClean="0">
                <a:latin typeface="Arial" pitchFamily="34" charset="0"/>
                <a:cs typeface="Arial" pitchFamily="34" charset="0"/>
              </a:rPr>
              <a:t>• Solicite que escriban su reflexión sobre el ejercicio. Pida que añadan una relación que haya detonado emociones que no les ayudan. </a:t>
            </a:r>
          </a:p>
          <a:p>
            <a:pPr marL="14941">
              <a:spcBef>
                <a:spcPts val="447"/>
              </a:spcBef>
            </a:pPr>
            <a:endParaRPr lang="es-MX" sz="1400" dirty="0" smtClean="0"/>
          </a:p>
          <a:p>
            <a:pPr marL="357841" indent="-342900">
              <a:spcBef>
                <a:spcPts val="447"/>
              </a:spcBef>
              <a:buAutoNum type="alphaLcPeriod"/>
            </a:pPr>
            <a:r>
              <a:rPr lang="es-MX" sz="2000" dirty="0" smtClean="0">
                <a:latin typeface="Arial" pitchFamily="34" charset="0"/>
                <a:cs typeface="Arial" pitchFamily="34" charset="0"/>
              </a:rPr>
              <a:t>Escribe aquí o en tu cuaderno qué crees que fue lo que despertó esas emociones y cómo tu respuesta impactó positivamente tu vida. ________________________________________________________________________________________________________________________________________________________________________</a:t>
            </a:r>
          </a:p>
          <a:p>
            <a:pPr marL="357841" indent="-342900">
              <a:spcBef>
                <a:spcPts val="447"/>
              </a:spcBef>
              <a:buAutoNum type="alphaLcPeriod"/>
            </a:pPr>
            <a:r>
              <a:rPr lang="es-MX" sz="2000" dirty="0" smtClean="0">
                <a:latin typeface="Arial" pitchFamily="34" charset="0"/>
                <a:cs typeface="Arial" pitchFamily="34" charset="0"/>
              </a:rPr>
              <a:t>Escribe una relación que haya detonado en ti emociones que te afectaron, cuáles fueron y cómo impactaron en tu vida. ________________________________________________________________________________________________________________________________________________________________________</a:t>
            </a:r>
            <a:endParaRPr lang="en-US" sz="1400" b="1" dirty="0" smtClean="0">
              <a:solidFill>
                <a:srgbClr val="004A81"/>
              </a:solidFill>
              <a:latin typeface="Arial" pitchFamily="34" charset="0"/>
              <a:cs typeface="Arial" pitchFamily="34" charset="0"/>
            </a:endParaRPr>
          </a:p>
          <a:p>
            <a:pPr marL="14941">
              <a:spcBef>
                <a:spcPts val="447"/>
              </a:spcBef>
            </a:pPr>
            <a:endParaRPr lang="en-US" sz="2800" spc="-10" dirty="0">
              <a:solidFill>
                <a:srgbClr val="004A81"/>
              </a:solidFill>
              <a:latin typeface="Soberana Sans"/>
              <a:cs typeface="Soberana Sans"/>
            </a:endParaRPr>
          </a:p>
          <a:p>
            <a:pPr algn="just"/>
            <a:endParaRPr lang="en-US" sz="4000" dirty="0">
              <a:latin typeface="Soberana Sans" panose="02000000000000000000" pitchFamily="2" charset="77"/>
            </a:endParaRPr>
          </a:p>
        </p:txBody>
      </p:sp>
      <p:sp>
        <p:nvSpPr>
          <p:cNvPr id="3" name="object 8">
            <a:extLst>
              <a:ext uri="{FF2B5EF4-FFF2-40B4-BE49-F238E27FC236}">
                <a16:creationId xmlns="" xmlns:a16="http://schemas.microsoft.com/office/drawing/2014/main" id="{43BD8204-512F-F449-8C88-0469A1952012}"/>
              </a:ext>
            </a:extLst>
          </p:cNvPr>
          <p:cNvSpPr/>
          <p:nvPr/>
        </p:nvSpPr>
        <p:spPr>
          <a:xfrm>
            <a:off x="1143000" y="0"/>
            <a:ext cx="2362200" cy="6858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25000"/>
            </a:schemeClr>
          </a:solidFill>
        </p:spPr>
        <p:txBody>
          <a:bodyPr wrap="square" lIns="0" tIns="0" rIns="0" bIns="0" rtlCol="0"/>
          <a:lstStyle/>
          <a:p>
            <a:endParaRPr sz="1900"/>
          </a:p>
        </p:txBody>
      </p:sp>
      <p:sp>
        <p:nvSpPr>
          <p:cNvPr id="5" name="Rectangle 4">
            <a:extLst>
              <a:ext uri="{FF2B5EF4-FFF2-40B4-BE49-F238E27FC236}">
                <a16:creationId xmlns="" xmlns:a16="http://schemas.microsoft.com/office/drawing/2014/main" id="{A427BBAB-229C-6A48-89CA-BF841E69E54E}"/>
              </a:ext>
            </a:extLst>
          </p:cNvPr>
          <p:cNvSpPr/>
          <p:nvPr/>
        </p:nvSpPr>
        <p:spPr>
          <a:xfrm>
            <a:off x="7340238" y="152400"/>
            <a:ext cx="799578" cy="369332"/>
          </a:xfrm>
          <a:prstGeom prst="rect">
            <a:avLst/>
          </a:prstGeom>
        </p:spPr>
        <p:txBody>
          <a:bodyPr wrap="none">
            <a:spAutoFit/>
          </a:bodyPr>
          <a:lstStyle/>
          <a:p>
            <a:pPr marL="14941">
              <a:spcBef>
                <a:spcPts val="447"/>
              </a:spcBef>
            </a:pPr>
            <a:r>
              <a:rPr lang="en-US" sz="1800" b="1" spc="-5" dirty="0" smtClean="0">
                <a:solidFill>
                  <a:schemeClr val="tx2">
                    <a:lumMod val="60000"/>
                    <a:lumOff val="40000"/>
                  </a:schemeClr>
                </a:solidFill>
                <a:latin typeface="Soberana Sans"/>
                <a:cs typeface="Soberana Sans"/>
              </a:rPr>
              <a:t>4</a:t>
            </a:r>
            <a:r>
              <a:rPr lang="en-US" sz="1800" b="1" spc="-5" dirty="0" smtClean="0">
                <a:solidFill>
                  <a:schemeClr val="tx2">
                    <a:lumMod val="60000"/>
                    <a:lumOff val="40000"/>
                  </a:schemeClr>
                </a:solidFill>
                <a:latin typeface="Soberana Sans"/>
                <a:cs typeface="Soberana Sans"/>
              </a:rPr>
              <a:t> </a:t>
            </a:r>
            <a:r>
              <a:rPr lang="en-US" sz="1800" b="1" spc="-5" dirty="0">
                <a:solidFill>
                  <a:schemeClr val="tx2">
                    <a:lumMod val="60000"/>
                    <a:lumOff val="40000"/>
                  </a:schemeClr>
                </a:solidFill>
                <a:latin typeface="Soberana Sans"/>
                <a:cs typeface="Soberana Sans"/>
              </a:rPr>
              <a:t>min</a:t>
            </a:r>
            <a:endParaRPr lang="en-US" sz="1800" dirty="0">
              <a:solidFill>
                <a:schemeClr val="tx2">
                  <a:lumMod val="60000"/>
                  <a:lumOff val="40000"/>
                </a:schemeClr>
              </a:solidFill>
              <a:latin typeface="Soberana Sans"/>
              <a:cs typeface="Soberana Sans"/>
            </a:endParaRPr>
          </a:p>
        </p:txBody>
      </p:sp>
      <p:pic>
        <p:nvPicPr>
          <p:cNvPr id="6" name="Picture 11">
            <a:extLst>
              <a:ext uri="{FF2B5EF4-FFF2-40B4-BE49-F238E27FC236}">
                <a16:creationId xmlns="" xmlns:a16="http://schemas.microsoft.com/office/drawing/2014/main" id="{CDC0B9EF-4261-4A43-BE28-326C0BC7C73F}"/>
              </a:ext>
            </a:extLst>
          </p:cNvPr>
          <p:cNvPicPr>
            <a:picLocks noChangeAspect="1"/>
          </p:cNvPicPr>
          <p:nvPr/>
        </p:nvPicPr>
        <p:blipFill>
          <a:blip r:embed="rId2" cstate="print"/>
          <a:stretch>
            <a:fillRect/>
          </a:stretch>
        </p:blipFill>
        <p:spPr>
          <a:xfrm>
            <a:off x="6400800" y="0"/>
            <a:ext cx="685800" cy="685800"/>
          </a:xfrm>
          <a:prstGeom prst="rect">
            <a:avLst/>
          </a:prstGeom>
          <a:solidFill>
            <a:schemeClr val="accent6">
              <a:lumMod val="75000"/>
            </a:schemeClr>
          </a:solidFill>
        </p:spPr>
      </p:pic>
    </p:spTree>
    <p:extLst>
      <p:ext uri="{BB962C8B-B14F-4D97-AF65-F5344CB8AC3E}">
        <p14:creationId xmlns="" xmlns:p14="http://schemas.microsoft.com/office/powerpoint/2010/main" val="2651220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224F731-B888-5F47-8F28-25747EE91283}"/>
              </a:ext>
            </a:extLst>
          </p:cNvPr>
          <p:cNvSpPr/>
          <p:nvPr/>
        </p:nvSpPr>
        <p:spPr>
          <a:xfrm>
            <a:off x="0" y="545604"/>
            <a:ext cx="8991600" cy="5929828"/>
          </a:xfrm>
          <a:prstGeom prst="rect">
            <a:avLst/>
          </a:prstGeom>
        </p:spPr>
        <p:txBody>
          <a:bodyPr wrap="square">
            <a:spAutoFit/>
          </a:bodyPr>
          <a:lstStyle/>
          <a:p>
            <a:pPr marL="14941">
              <a:spcBef>
                <a:spcPts val="447"/>
              </a:spcBef>
            </a:pPr>
            <a:r>
              <a:rPr lang="en-US" sz="4000" b="1" spc="-5" dirty="0" err="1">
                <a:solidFill>
                  <a:schemeClr val="bg2">
                    <a:lumMod val="50000"/>
                  </a:schemeClr>
                </a:solidFill>
                <a:latin typeface="Soberana Sans"/>
                <a:cs typeface="Soberana Sans"/>
              </a:rPr>
              <a:t>Actividad</a:t>
            </a:r>
            <a:r>
              <a:rPr lang="en-US" sz="4000" b="1" spc="-5" dirty="0">
                <a:solidFill>
                  <a:schemeClr val="bg2">
                    <a:lumMod val="50000"/>
                  </a:schemeClr>
                </a:solidFill>
                <a:latin typeface="Soberana Sans"/>
                <a:cs typeface="Soberana Sans"/>
              </a:rPr>
              <a:t> </a:t>
            </a:r>
            <a:r>
              <a:rPr lang="en-US" sz="4000" b="1" dirty="0">
                <a:solidFill>
                  <a:schemeClr val="bg2">
                    <a:lumMod val="50000"/>
                  </a:schemeClr>
                </a:solidFill>
                <a:latin typeface="Soberana Sans"/>
                <a:cs typeface="Soberana Sans"/>
              </a:rPr>
              <a:t>2</a:t>
            </a:r>
            <a:r>
              <a:rPr lang="en-US" sz="4000" b="1" dirty="0" smtClean="0">
                <a:solidFill>
                  <a:schemeClr val="bg2">
                    <a:lumMod val="50000"/>
                  </a:schemeClr>
                </a:solidFill>
                <a:latin typeface="Soberana Sans"/>
                <a:cs typeface="Soberana Sans"/>
              </a:rPr>
              <a:t>. </a:t>
            </a:r>
            <a:r>
              <a:rPr lang="es-MX" sz="4000" b="1" dirty="0" smtClean="0">
                <a:solidFill>
                  <a:schemeClr val="bg2">
                    <a:lumMod val="50000"/>
                  </a:schemeClr>
                </a:solidFill>
                <a:latin typeface="Arial" pitchFamily="34" charset="0"/>
                <a:cs typeface="Arial" pitchFamily="34" charset="0"/>
              </a:rPr>
              <a:t>Reflexión colectiva</a:t>
            </a:r>
            <a:r>
              <a:rPr lang="es-MX" sz="4000" dirty="0" smtClean="0"/>
              <a:t>.</a:t>
            </a:r>
          </a:p>
          <a:p>
            <a:pPr marL="14941">
              <a:spcBef>
                <a:spcPts val="447"/>
              </a:spcBef>
            </a:pPr>
            <a:endParaRPr lang="en-US" sz="4000" spc="-10" dirty="0">
              <a:solidFill>
                <a:srgbClr val="004A81"/>
              </a:solidFill>
              <a:latin typeface="Soberana Sans"/>
              <a:cs typeface="Soberana Sans"/>
            </a:endParaRPr>
          </a:p>
          <a:p>
            <a:endParaRPr lang="en-US" sz="1200" dirty="0">
              <a:latin typeface="Soberana Sans" panose="02000000000000000000" pitchFamily="2" charset="77"/>
            </a:endParaRPr>
          </a:p>
          <a:p>
            <a:pPr algn="just">
              <a:buFont typeface="Arial" pitchFamily="34" charset="0"/>
              <a:buChar char="•"/>
            </a:pPr>
            <a:r>
              <a:rPr lang="es-MX" sz="2400" dirty="0" smtClean="0"/>
              <a:t> Dé pie a la reflexión dando la palabra a dos o tres estudiantes. </a:t>
            </a:r>
          </a:p>
          <a:p>
            <a:pPr algn="just"/>
            <a:r>
              <a:rPr lang="es-MX" sz="2400" dirty="0" smtClean="0"/>
              <a:t>• Cierre la reflexión retomando las participaciones del grupo. Es importante hablar de cómo las relaciones pueden detonar algunas emociones que ayudan y otras que no.</a:t>
            </a:r>
          </a:p>
          <a:p>
            <a:pPr algn="just"/>
            <a:endParaRPr lang="es-ES" sz="2400" dirty="0" smtClean="0"/>
          </a:p>
          <a:p>
            <a:pPr algn="just"/>
            <a:endParaRPr lang="es-ES" sz="2400" dirty="0" smtClean="0"/>
          </a:p>
          <a:p>
            <a:pPr marL="457200" indent="-457200" algn="just">
              <a:buAutoNum type="alphaLcPeriod"/>
            </a:pPr>
            <a:r>
              <a:rPr lang="es-MX" sz="2000" dirty="0" smtClean="0">
                <a:latin typeface="Arial" pitchFamily="34" charset="0"/>
                <a:cs typeface="Arial" pitchFamily="34" charset="0"/>
              </a:rPr>
              <a:t>A partir de la actividad anterior reflexionen colectivamente sobre qué podrían hacer cuando se enfrenten a personas que promueven respuestas emocionales que les afectan y a quienes promueven las que les benefician. </a:t>
            </a:r>
          </a:p>
          <a:p>
            <a:pPr marL="457200" indent="-457200" algn="just"/>
            <a:r>
              <a:rPr lang="es-ES" sz="2000" dirty="0" smtClean="0">
                <a:latin typeface="Arial" pitchFamily="34" charset="0"/>
                <a:cs typeface="Arial" pitchFamily="34" charset="0"/>
              </a:rPr>
              <a:t>____________________________________________________________________________________________________________________________________________________________________________________</a:t>
            </a:r>
            <a:endParaRPr lang="en-US" sz="2000" dirty="0">
              <a:latin typeface="Arial" pitchFamily="34" charset="0"/>
              <a:cs typeface="Arial" pitchFamily="34" charset="0"/>
            </a:endParaRPr>
          </a:p>
        </p:txBody>
      </p:sp>
      <p:sp>
        <p:nvSpPr>
          <p:cNvPr id="3" name="object 8">
            <a:extLst>
              <a:ext uri="{FF2B5EF4-FFF2-40B4-BE49-F238E27FC236}">
                <a16:creationId xmlns="" xmlns:a16="http://schemas.microsoft.com/office/drawing/2014/main" id="{43BD8204-512F-F449-8C88-0469A1952012}"/>
              </a:ext>
            </a:extLst>
          </p:cNvPr>
          <p:cNvSpPr/>
          <p:nvPr/>
        </p:nvSpPr>
        <p:spPr>
          <a:xfrm>
            <a:off x="1143000" y="0"/>
            <a:ext cx="2362200" cy="6858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25000"/>
            </a:schemeClr>
          </a:solidFill>
        </p:spPr>
        <p:txBody>
          <a:bodyPr wrap="square" lIns="0" tIns="0" rIns="0" bIns="0" rtlCol="0"/>
          <a:lstStyle/>
          <a:p>
            <a:endParaRPr sz="1900"/>
          </a:p>
        </p:txBody>
      </p:sp>
      <p:sp>
        <p:nvSpPr>
          <p:cNvPr id="5" name="Rectangle 4">
            <a:extLst>
              <a:ext uri="{FF2B5EF4-FFF2-40B4-BE49-F238E27FC236}">
                <a16:creationId xmlns="" xmlns:a16="http://schemas.microsoft.com/office/drawing/2014/main" id="{A427BBAB-229C-6A48-89CA-BF841E69E54E}"/>
              </a:ext>
            </a:extLst>
          </p:cNvPr>
          <p:cNvSpPr/>
          <p:nvPr/>
        </p:nvSpPr>
        <p:spPr>
          <a:xfrm>
            <a:off x="7649234" y="304800"/>
            <a:ext cx="865301" cy="400110"/>
          </a:xfrm>
          <a:prstGeom prst="rect">
            <a:avLst/>
          </a:prstGeom>
        </p:spPr>
        <p:txBody>
          <a:bodyPr wrap="none">
            <a:spAutoFit/>
          </a:bodyPr>
          <a:lstStyle/>
          <a:p>
            <a:pPr marL="14941">
              <a:spcBef>
                <a:spcPts val="447"/>
              </a:spcBef>
            </a:pPr>
            <a:r>
              <a:rPr lang="en-US" sz="2000" b="1" spc="-5" dirty="0">
                <a:solidFill>
                  <a:schemeClr val="tx2">
                    <a:lumMod val="60000"/>
                    <a:lumOff val="40000"/>
                  </a:schemeClr>
                </a:solidFill>
                <a:latin typeface="Soberana Sans"/>
                <a:cs typeface="Soberana Sans"/>
              </a:rPr>
              <a:t>4</a:t>
            </a:r>
            <a:r>
              <a:rPr lang="en-US" sz="2000" b="1" spc="-5" dirty="0" smtClean="0">
                <a:solidFill>
                  <a:schemeClr val="tx2">
                    <a:lumMod val="60000"/>
                    <a:lumOff val="40000"/>
                  </a:schemeClr>
                </a:solidFill>
                <a:latin typeface="Soberana Sans"/>
                <a:cs typeface="Soberana Sans"/>
              </a:rPr>
              <a:t> </a:t>
            </a:r>
            <a:r>
              <a:rPr lang="en-US" sz="2000" b="1" spc="-5" dirty="0">
                <a:solidFill>
                  <a:schemeClr val="tx2">
                    <a:lumMod val="60000"/>
                    <a:lumOff val="40000"/>
                  </a:schemeClr>
                </a:solidFill>
                <a:latin typeface="Soberana Sans"/>
                <a:cs typeface="Soberana Sans"/>
              </a:rPr>
              <a:t>min</a:t>
            </a:r>
            <a:endParaRPr lang="en-US" sz="2000" dirty="0">
              <a:solidFill>
                <a:schemeClr val="tx2">
                  <a:lumMod val="60000"/>
                  <a:lumOff val="40000"/>
                </a:schemeClr>
              </a:solidFill>
              <a:latin typeface="Soberana Sans"/>
              <a:cs typeface="Soberana Sans"/>
            </a:endParaRPr>
          </a:p>
        </p:txBody>
      </p:sp>
      <p:pic>
        <p:nvPicPr>
          <p:cNvPr id="6" name="Picture 11">
            <a:extLst>
              <a:ext uri="{FF2B5EF4-FFF2-40B4-BE49-F238E27FC236}">
                <a16:creationId xmlns="" xmlns:a16="http://schemas.microsoft.com/office/drawing/2014/main" id="{CDC0B9EF-4261-4A43-BE28-326C0BC7C73F}"/>
              </a:ext>
            </a:extLst>
          </p:cNvPr>
          <p:cNvPicPr>
            <a:picLocks noChangeAspect="1"/>
          </p:cNvPicPr>
          <p:nvPr/>
        </p:nvPicPr>
        <p:blipFill>
          <a:blip r:embed="rId2" cstate="print"/>
          <a:stretch>
            <a:fillRect/>
          </a:stretch>
        </p:blipFill>
        <p:spPr>
          <a:xfrm>
            <a:off x="6934200" y="0"/>
            <a:ext cx="609600" cy="609600"/>
          </a:xfrm>
          <a:prstGeom prst="rect">
            <a:avLst/>
          </a:prstGeom>
        </p:spPr>
      </p:pic>
    </p:spTree>
    <p:extLst>
      <p:ext uri="{BB962C8B-B14F-4D97-AF65-F5344CB8AC3E}">
        <p14:creationId xmlns="" xmlns:p14="http://schemas.microsoft.com/office/powerpoint/2010/main" val="3827032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8">
            <a:extLst>
              <a:ext uri="{FF2B5EF4-FFF2-40B4-BE49-F238E27FC236}">
                <a16:creationId xmlns="" xmlns:a16="http://schemas.microsoft.com/office/drawing/2014/main" id="{93C68F64-59BF-4540-9459-4FC4E983006E}"/>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75000"/>
            </a:schemeClr>
          </a:solidFill>
        </p:spPr>
        <p:txBody>
          <a:bodyPr wrap="square" lIns="0" tIns="0" rIns="0" bIns="0" rtlCol="0"/>
          <a:lstStyle/>
          <a:p>
            <a:endParaRPr sz="1900"/>
          </a:p>
        </p:txBody>
      </p:sp>
      <p:sp>
        <p:nvSpPr>
          <p:cNvPr id="8" name="object 8">
            <a:extLst>
              <a:ext uri="{FF2B5EF4-FFF2-40B4-BE49-F238E27FC236}">
                <a16:creationId xmlns="" xmlns:a16="http://schemas.microsoft.com/office/drawing/2014/main" id="{136C9A33-2B37-1047-8B7D-A3B722769859}"/>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75000"/>
            </a:schemeClr>
          </a:solidFill>
        </p:spPr>
        <p:txBody>
          <a:bodyPr wrap="square" lIns="0" tIns="0" rIns="0" bIns="0" rtlCol="0"/>
          <a:lstStyle/>
          <a:p>
            <a:endParaRPr sz="1900"/>
          </a:p>
        </p:txBody>
      </p:sp>
      <p:sp>
        <p:nvSpPr>
          <p:cNvPr id="7" name="Rectangle 1">
            <a:extLst>
              <a:ext uri="{FF2B5EF4-FFF2-40B4-BE49-F238E27FC236}">
                <a16:creationId xmlns="" xmlns:a16="http://schemas.microsoft.com/office/drawing/2014/main" id="{3224F731-B888-5F47-8F28-25747EE91283}"/>
              </a:ext>
            </a:extLst>
          </p:cNvPr>
          <p:cNvSpPr/>
          <p:nvPr/>
        </p:nvSpPr>
        <p:spPr>
          <a:xfrm>
            <a:off x="831376" y="2035314"/>
            <a:ext cx="7315200" cy="1323439"/>
          </a:xfrm>
          <a:prstGeom prst="rect">
            <a:avLst/>
          </a:prstGeom>
        </p:spPr>
        <p:txBody>
          <a:bodyPr wrap="square">
            <a:spAutoFit/>
          </a:bodyPr>
          <a:lstStyle/>
          <a:p>
            <a:pPr marL="14941">
              <a:spcBef>
                <a:spcPts val="447"/>
              </a:spcBef>
            </a:pPr>
            <a:r>
              <a:rPr lang="en-US" sz="4000" dirty="0">
                <a:solidFill>
                  <a:schemeClr val="bg2">
                    <a:lumMod val="25000"/>
                  </a:schemeClr>
                </a:solidFill>
                <a:latin typeface="Arial Black" pitchFamily="34" charset="0"/>
                <a:cs typeface="Soberana Sans"/>
              </a:rPr>
              <a:t>Lean el </a:t>
            </a:r>
            <a:r>
              <a:rPr lang="en-US" sz="4000" dirty="0" err="1">
                <a:solidFill>
                  <a:schemeClr val="bg2">
                    <a:lumMod val="25000"/>
                  </a:schemeClr>
                </a:solidFill>
                <a:latin typeface="Arial Black" pitchFamily="34" charset="0"/>
                <a:cs typeface="Soberana Sans"/>
              </a:rPr>
              <a:t>resumen</a:t>
            </a:r>
            <a:r>
              <a:rPr lang="en-US" sz="4000" dirty="0">
                <a:solidFill>
                  <a:schemeClr val="bg2">
                    <a:lumMod val="25000"/>
                  </a:schemeClr>
                </a:solidFill>
                <a:latin typeface="Arial Black" pitchFamily="34" charset="0"/>
                <a:cs typeface="Soberana Sans"/>
              </a:rPr>
              <a:t> de la </a:t>
            </a:r>
            <a:r>
              <a:rPr lang="en-US" sz="4000" dirty="0" err="1" smtClean="0">
                <a:solidFill>
                  <a:schemeClr val="bg2">
                    <a:lumMod val="25000"/>
                  </a:schemeClr>
                </a:solidFill>
                <a:latin typeface="Arial Black" pitchFamily="34" charset="0"/>
                <a:cs typeface="Soberana Sans"/>
              </a:rPr>
              <a:t>actividad</a:t>
            </a:r>
            <a:r>
              <a:rPr lang="en-US" sz="4000" dirty="0" smtClean="0">
                <a:solidFill>
                  <a:schemeClr val="bg2">
                    <a:lumMod val="25000"/>
                  </a:schemeClr>
                </a:solidFill>
                <a:latin typeface="Arial Black" pitchFamily="34" charset="0"/>
                <a:cs typeface="Soberana Sans"/>
              </a:rPr>
              <a:t>. </a:t>
            </a:r>
            <a:endParaRPr lang="en-US" sz="4000" dirty="0">
              <a:solidFill>
                <a:schemeClr val="bg2">
                  <a:lumMod val="25000"/>
                </a:schemeClr>
              </a:solidFill>
              <a:latin typeface="Arial Black" pitchFamily="34" charset="0"/>
              <a:cs typeface="Soberana Sans"/>
            </a:endParaRPr>
          </a:p>
        </p:txBody>
      </p:sp>
      <p:pic>
        <p:nvPicPr>
          <p:cNvPr id="9" name="Picture 11">
            <a:extLst>
              <a:ext uri="{FF2B5EF4-FFF2-40B4-BE49-F238E27FC236}">
                <a16:creationId xmlns="" xmlns:a16="http://schemas.microsoft.com/office/drawing/2014/main" id="{CDC0B9EF-4261-4A43-BE28-326C0BC7C73F}"/>
              </a:ext>
            </a:extLst>
          </p:cNvPr>
          <p:cNvPicPr>
            <a:picLocks noChangeAspect="1"/>
          </p:cNvPicPr>
          <p:nvPr/>
        </p:nvPicPr>
        <p:blipFill>
          <a:blip r:embed="rId2" cstate="print"/>
          <a:stretch>
            <a:fillRect/>
          </a:stretch>
        </p:blipFill>
        <p:spPr>
          <a:xfrm>
            <a:off x="6400800" y="228600"/>
            <a:ext cx="914400" cy="914400"/>
          </a:xfrm>
          <a:prstGeom prst="rect">
            <a:avLst/>
          </a:prstGeom>
        </p:spPr>
      </p:pic>
      <p:sp>
        <p:nvSpPr>
          <p:cNvPr id="10" name="Rectangle 5">
            <a:extLst>
              <a:ext uri="{FF2B5EF4-FFF2-40B4-BE49-F238E27FC236}">
                <a16:creationId xmlns="" xmlns:a16="http://schemas.microsoft.com/office/drawing/2014/main" id="{D1CFC133-6661-3D4A-85BC-781A23F5A41A}"/>
              </a:ext>
            </a:extLst>
          </p:cNvPr>
          <p:cNvSpPr/>
          <p:nvPr/>
        </p:nvSpPr>
        <p:spPr>
          <a:xfrm>
            <a:off x="7340238" y="501134"/>
            <a:ext cx="1113766" cy="477054"/>
          </a:xfrm>
          <a:prstGeom prst="rect">
            <a:avLst/>
          </a:prstGeom>
        </p:spPr>
        <p:txBody>
          <a:bodyPr wrap="none">
            <a:spAutoFit/>
          </a:bodyPr>
          <a:lstStyle/>
          <a:p>
            <a:pPr marL="14941">
              <a:spcBef>
                <a:spcPts val="447"/>
              </a:spcBef>
            </a:pPr>
            <a:r>
              <a:rPr lang="en-US" sz="2500" b="1" spc="-5" dirty="0">
                <a:solidFill>
                  <a:schemeClr val="tx2">
                    <a:lumMod val="60000"/>
                    <a:lumOff val="40000"/>
                  </a:schemeClr>
                </a:solidFill>
                <a:latin typeface="Soberana Sans"/>
                <a:cs typeface="Soberana Sans"/>
              </a:rPr>
              <a:t>1 min</a:t>
            </a:r>
            <a:endParaRPr lang="en-US" sz="2500" dirty="0">
              <a:solidFill>
                <a:schemeClr val="tx2">
                  <a:lumMod val="60000"/>
                  <a:lumOff val="40000"/>
                </a:schemeClr>
              </a:solidFill>
              <a:latin typeface="Soberana Sans"/>
              <a:cs typeface="Soberana Sans"/>
            </a:endParaRPr>
          </a:p>
        </p:txBody>
      </p:sp>
      <p:pic>
        <p:nvPicPr>
          <p:cNvPr id="11" name="Picture 10">
            <a:extLst>
              <a:ext uri="{FF2B5EF4-FFF2-40B4-BE49-F238E27FC236}">
                <a16:creationId xmlns="" xmlns:a16="http://schemas.microsoft.com/office/drawing/2014/main" id="{11DF9C62-BFF4-B84B-8FD8-BDBDA2B860D1}"/>
              </a:ext>
            </a:extLst>
          </p:cNvPr>
          <p:cNvPicPr>
            <a:picLocks noChangeAspect="1"/>
          </p:cNvPicPr>
          <p:nvPr/>
        </p:nvPicPr>
        <p:blipFill>
          <a:blip r:embed="rId3" cstate="print">
            <a:duotone>
              <a:schemeClr val="accent1">
                <a:shade val="45000"/>
                <a:satMod val="135000"/>
              </a:schemeClr>
              <a:prstClr val="white"/>
            </a:duotone>
          </a:blip>
          <a:stretch>
            <a:fillRect/>
          </a:stretch>
        </p:blipFill>
        <p:spPr>
          <a:xfrm>
            <a:off x="820057" y="4191000"/>
            <a:ext cx="1943100" cy="2527300"/>
          </a:xfrm>
          <a:prstGeom prst="rect">
            <a:avLst/>
          </a:prstGeom>
          <a:solidFill>
            <a:schemeClr val="bg2">
              <a:lumMod val="90000"/>
            </a:schemeClr>
          </a:solidFill>
        </p:spPr>
      </p:pic>
    </p:spTree>
    <p:extLst>
      <p:ext uri="{BB962C8B-B14F-4D97-AF65-F5344CB8AC3E}">
        <p14:creationId xmlns="" xmlns:p14="http://schemas.microsoft.com/office/powerpoint/2010/main" val="1289075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3224F731-B888-5F47-8F28-25747EE91283}"/>
              </a:ext>
            </a:extLst>
          </p:cNvPr>
          <p:cNvSpPr/>
          <p:nvPr/>
        </p:nvSpPr>
        <p:spPr>
          <a:xfrm>
            <a:off x="228600" y="510361"/>
            <a:ext cx="8915400" cy="5509200"/>
          </a:xfrm>
          <a:prstGeom prst="rect">
            <a:avLst/>
          </a:prstGeom>
        </p:spPr>
        <p:txBody>
          <a:bodyPr wrap="square">
            <a:spAutoFit/>
          </a:bodyPr>
          <a:lstStyle/>
          <a:p>
            <a:pPr marL="14941">
              <a:spcBef>
                <a:spcPts val="447"/>
              </a:spcBef>
            </a:pPr>
            <a:r>
              <a:rPr lang="en-US" sz="4000" b="1" spc="-5" dirty="0" smtClean="0">
                <a:solidFill>
                  <a:schemeClr val="bg2">
                    <a:lumMod val="25000"/>
                  </a:schemeClr>
                </a:solidFill>
                <a:latin typeface="Soberana Sans"/>
                <a:cs typeface="Soberana Sans"/>
              </a:rPr>
              <a:t>RESUMEN</a:t>
            </a:r>
            <a:r>
              <a:rPr lang="en-US" sz="4000" b="1" dirty="0" smtClean="0">
                <a:solidFill>
                  <a:schemeClr val="bg2">
                    <a:lumMod val="25000"/>
                  </a:schemeClr>
                </a:solidFill>
                <a:latin typeface="Soberana Sans"/>
                <a:cs typeface="Soberana Sans"/>
              </a:rPr>
              <a:t>.</a:t>
            </a:r>
            <a:endParaRPr lang="en-US" sz="1200" dirty="0">
              <a:solidFill>
                <a:schemeClr val="bg2">
                  <a:lumMod val="25000"/>
                </a:schemeClr>
              </a:solidFill>
              <a:latin typeface="Soberana Sans" panose="02000000000000000000" pitchFamily="2" charset="77"/>
            </a:endParaRPr>
          </a:p>
          <a:p>
            <a:pPr algn="just"/>
            <a:endParaRPr lang="es-MX" sz="2400" dirty="0" smtClean="0">
              <a:latin typeface="Arial" pitchFamily="34" charset="0"/>
              <a:cs typeface="Arial" pitchFamily="34" charset="0"/>
            </a:endParaRPr>
          </a:p>
          <a:p>
            <a:pPr algn="just"/>
            <a:r>
              <a:rPr lang="es-MX" sz="2400" dirty="0" smtClean="0">
                <a:solidFill>
                  <a:schemeClr val="bg2">
                    <a:lumMod val="50000"/>
                  </a:schemeClr>
                </a:solidFill>
                <a:latin typeface="Arial" pitchFamily="34" charset="0"/>
                <a:cs typeface="Arial" pitchFamily="34" charset="0"/>
              </a:rPr>
              <a:t>Hay relaciones que definitivamente tienen un impacto positivo en nosotros. Pero también es verdad que no siempre es posible tener una relación amistosa o incluso cordial con todo el mundo. En ocasiones nos encontramos con personas con quienes nos cuesta trabajo relacionarnos armoniosamente, pero en cada uno de nosotros está la decisión de convertir esto en un conflicto o no. </a:t>
            </a:r>
          </a:p>
          <a:p>
            <a:pPr algn="just"/>
            <a:endParaRPr lang="es-MX" sz="2400" dirty="0" smtClean="0">
              <a:solidFill>
                <a:schemeClr val="bg2">
                  <a:lumMod val="50000"/>
                </a:schemeClr>
              </a:solidFill>
              <a:latin typeface="Arial" pitchFamily="34" charset="0"/>
              <a:cs typeface="Arial" pitchFamily="34" charset="0"/>
            </a:endParaRPr>
          </a:p>
          <a:p>
            <a:pPr algn="just"/>
            <a:r>
              <a:rPr lang="es-MX" sz="2400" dirty="0" smtClean="0">
                <a:solidFill>
                  <a:schemeClr val="bg2">
                    <a:lumMod val="50000"/>
                  </a:schemeClr>
                </a:solidFill>
                <a:latin typeface="Arial" pitchFamily="34" charset="0"/>
                <a:cs typeface="Arial" pitchFamily="34" charset="0"/>
              </a:rPr>
              <a:t>Es necesario regular nuestra atención para reconocer las relaciones interpersonales que nos producen emociones que nos ayudan, así como las que no nos ayudan. De esta manera lograremos sentirnos con mayor tranquilidad y seguridad.</a:t>
            </a:r>
            <a:endParaRPr lang="es-ES" sz="2400" dirty="0" smtClean="0">
              <a:solidFill>
                <a:schemeClr val="bg2">
                  <a:lumMod val="50000"/>
                </a:schemeClr>
              </a:solidFill>
              <a:latin typeface="Arial" pitchFamily="34" charset="0"/>
              <a:cs typeface="Arial" pitchFamily="34" charset="0"/>
            </a:endParaRPr>
          </a:p>
        </p:txBody>
      </p:sp>
      <p:sp>
        <p:nvSpPr>
          <p:cNvPr id="3" name="object 8">
            <a:extLst>
              <a:ext uri="{FF2B5EF4-FFF2-40B4-BE49-F238E27FC236}">
                <a16:creationId xmlns="" xmlns:a16="http://schemas.microsoft.com/office/drawing/2014/main" id="{43BD8204-512F-F449-8C88-0469A1952012}"/>
              </a:ext>
            </a:extLst>
          </p:cNvPr>
          <p:cNvSpPr/>
          <p:nvPr/>
        </p:nvSpPr>
        <p:spPr>
          <a:xfrm>
            <a:off x="1143000" y="0"/>
            <a:ext cx="2362200" cy="6858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75000"/>
            </a:schemeClr>
          </a:solidFill>
        </p:spPr>
        <p:txBody>
          <a:bodyPr wrap="square" lIns="0" tIns="0" rIns="0" bIns="0" rtlCol="0"/>
          <a:lstStyle/>
          <a:p>
            <a:endParaRPr sz="1900"/>
          </a:p>
        </p:txBody>
      </p:sp>
      <p:sp>
        <p:nvSpPr>
          <p:cNvPr id="5" name="Rectangle 4">
            <a:extLst>
              <a:ext uri="{FF2B5EF4-FFF2-40B4-BE49-F238E27FC236}">
                <a16:creationId xmlns="" xmlns:a16="http://schemas.microsoft.com/office/drawing/2014/main" id="{A427BBAB-229C-6A48-89CA-BF841E69E54E}"/>
              </a:ext>
            </a:extLst>
          </p:cNvPr>
          <p:cNvSpPr/>
          <p:nvPr/>
        </p:nvSpPr>
        <p:spPr>
          <a:xfrm>
            <a:off x="7340238" y="501134"/>
            <a:ext cx="1035220" cy="477054"/>
          </a:xfrm>
          <a:prstGeom prst="rect">
            <a:avLst/>
          </a:prstGeom>
        </p:spPr>
        <p:txBody>
          <a:bodyPr wrap="none">
            <a:spAutoFit/>
          </a:bodyPr>
          <a:lstStyle/>
          <a:p>
            <a:pPr marL="14941">
              <a:spcBef>
                <a:spcPts val="447"/>
              </a:spcBef>
            </a:pPr>
            <a:r>
              <a:rPr lang="en-US" sz="2500" b="1" spc="-5" dirty="0">
                <a:solidFill>
                  <a:schemeClr val="tx2">
                    <a:lumMod val="60000"/>
                    <a:lumOff val="40000"/>
                  </a:schemeClr>
                </a:solidFill>
                <a:latin typeface="Soberana Sans"/>
                <a:cs typeface="Soberana Sans"/>
              </a:rPr>
              <a:t>3</a:t>
            </a:r>
            <a:r>
              <a:rPr lang="en-US" sz="2500" b="1" spc="-5" dirty="0" smtClean="0">
                <a:solidFill>
                  <a:schemeClr val="tx2">
                    <a:lumMod val="60000"/>
                    <a:lumOff val="40000"/>
                  </a:schemeClr>
                </a:solidFill>
                <a:latin typeface="Soberana Sans"/>
                <a:cs typeface="Soberana Sans"/>
              </a:rPr>
              <a:t> </a:t>
            </a:r>
            <a:r>
              <a:rPr lang="en-US" sz="2500" b="1" spc="-5" dirty="0">
                <a:solidFill>
                  <a:schemeClr val="tx2">
                    <a:lumMod val="60000"/>
                    <a:lumOff val="40000"/>
                  </a:schemeClr>
                </a:solidFill>
                <a:latin typeface="Soberana Sans"/>
                <a:cs typeface="Soberana Sans"/>
              </a:rPr>
              <a:t>min</a:t>
            </a:r>
            <a:endParaRPr lang="en-US" sz="2500" dirty="0">
              <a:solidFill>
                <a:schemeClr val="tx2">
                  <a:lumMod val="60000"/>
                  <a:lumOff val="40000"/>
                </a:schemeClr>
              </a:solidFill>
              <a:latin typeface="Soberana Sans"/>
              <a:cs typeface="Soberana Sans"/>
            </a:endParaRPr>
          </a:p>
        </p:txBody>
      </p:sp>
      <p:pic>
        <p:nvPicPr>
          <p:cNvPr id="6" name="Picture 11">
            <a:extLst>
              <a:ext uri="{FF2B5EF4-FFF2-40B4-BE49-F238E27FC236}">
                <a16:creationId xmlns="" xmlns:a16="http://schemas.microsoft.com/office/drawing/2014/main" id="{CDC0B9EF-4261-4A43-BE28-326C0BC7C73F}"/>
              </a:ext>
            </a:extLst>
          </p:cNvPr>
          <p:cNvPicPr>
            <a:picLocks noChangeAspect="1"/>
          </p:cNvPicPr>
          <p:nvPr/>
        </p:nvPicPr>
        <p:blipFill>
          <a:blip r:embed="rId2" cstate="print"/>
          <a:stretch>
            <a:fillRect/>
          </a:stretch>
        </p:blipFill>
        <p:spPr>
          <a:xfrm>
            <a:off x="6400800" y="228600"/>
            <a:ext cx="914400" cy="914400"/>
          </a:xfrm>
          <a:prstGeom prst="rect">
            <a:avLst/>
          </a:prstGeom>
        </p:spPr>
      </p:pic>
    </p:spTree>
    <p:extLst>
      <p:ext uri="{BB962C8B-B14F-4D97-AF65-F5344CB8AC3E}">
        <p14:creationId xmlns="" xmlns:p14="http://schemas.microsoft.com/office/powerpoint/2010/main" val="239508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8">
            <a:extLst>
              <a:ext uri="{FF2B5EF4-FFF2-40B4-BE49-F238E27FC236}">
                <a16:creationId xmlns="" xmlns:a16="http://schemas.microsoft.com/office/drawing/2014/main" id="{AD660D75-67BB-664B-BFD1-C1277D46D824}"/>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50000"/>
            </a:schemeClr>
          </a:solidFill>
        </p:spPr>
        <p:txBody>
          <a:bodyPr wrap="square" lIns="0" tIns="0" rIns="0" bIns="0" rtlCol="0"/>
          <a:lstStyle/>
          <a:p>
            <a:endParaRPr sz="1900"/>
          </a:p>
        </p:txBody>
      </p:sp>
      <p:sp>
        <p:nvSpPr>
          <p:cNvPr id="3" name="object 8">
            <a:extLst>
              <a:ext uri="{FF2B5EF4-FFF2-40B4-BE49-F238E27FC236}">
                <a16:creationId xmlns="" xmlns:a16="http://schemas.microsoft.com/office/drawing/2014/main" id="{E1C22324-154A-D94C-B08B-1ECFD16FE7E3}"/>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bg2">
              <a:lumMod val="25000"/>
            </a:schemeClr>
          </a:solidFill>
        </p:spPr>
        <p:txBody>
          <a:bodyPr wrap="square" lIns="0" tIns="0" rIns="0" bIns="0" rtlCol="0"/>
          <a:lstStyle/>
          <a:p>
            <a:endParaRPr sz="1900"/>
          </a:p>
        </p:txBody>
      </p:sp>
      <p:sp>
        <p:nvSpPr>
          <p:cNvPr id="5" name="object 10">
            <a:extLst>
              <a:ext uri="{FF2B5EF4-FFF2-40B4-BE49-F238E27FC236}">
                <a16:creationId xmlns="" xmlns:a16="http://schemas.microsoft.com/office/drawing/2014/main" id="{29700AC3-8E6B-3242-A3F9-D407FB9AF115}"/>
              </a:ext>
            </a:extLst>
          </p:cNvPr>
          <p:cNvSpPr/>
          <p:nvPr/>
        </p:nvSpPr>
        <p:spPr>
          <a:xfrm>
            <a:off x="685800" y="3574265"/>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bg2">
              <a:lumMod val="75000"/>
            </a:schemeClr>
          </a:solidFill>
        </p:spPr>
        <p:txBody>
          <a:bodyPr wrap="square" lIns="0" tIns="0" rIns="0" bIns="0" rtlCol="0"/>
          <a:lstStyle/>
          <a:p>
            <a:r>
              <a:rPr lang="es-MX" sz="2400" dirty="0" smtClean="0">
                <a:latin typeface="Arial Black" pitchFamily="34" charset="0"/>
              </a:rPr>
              <a:t>¿QUIERES SABER MÁS? </a:t>
            </a:r>
            <a:endParaRPr lang="es-MX" sz="2400" dirty="0">
              <a:latin typeface="Arial Black" pitchFamily="34" charset="0"/>
            </a:endParaRPr>
          </a:p>
        </p:txBody>
      </p:sp>
      <p:sp>
        <p:nvSpPr>
          <p:cNvPr id="6" name="object 34">
            <a:extLst>
              <a:ext uri="{FF2B5EF4-FFF2-40B4-BE49-F238E27FC236}">
                <a16:creationId xmlns="" xmlns:a16="http://schemas.microsoft.com/office/drawing/2014/main" id="{E754D0E2-1A68-F040-940E-A10FFF65897C}"/>
              </a:ext>
            </a:extLst>
          </p:cNvPr>
          <p:cNvSpPr txBox="1"/>
          <p:nvPr/>
        </p:nvSpPr>
        <p:spPr>
          <a:xfrm>
            <a:off x="838200" y="780361"/>
            <a:ext cx="7696200" cy="2169523"/>
          </a:xfrm>
          <a:prstGeom prst="rect">
            <a:avLst/>
          </a:prstGeom>
        </p:spPr>
        <p:txBody>
          <a:bodyPr vert="horz" wrap="square" lIns="0" tIns="14941" rIns="0" bIns="0" rtlCol="0">
            <a:spAutoFit/>
          </a:bodyPr>
          <a:lstStyle/>
          <a:p>
            <a:pPr marL="14941" algn="just">
              <a:spcBef>
                <a:spcPts val="117"/>
              </a:spcBef>
            </a:pPr>
            <a:r>
              <a:rPr lang="es-MX" sz="2800" dirty="0" smtClean="0"/>
              <a:t>Reflexiona si hay en tu casa o en tu entorno cercano algo que te incomode en una relación importante para ti, por ejemplo con alguien de tu familia, tu pareja o algún amigo. Proponte hacer un cambio que beneficie tu bienestar emocional. </a:t>
            </a:r>
            <a:endParaRPr sz="2800" dirty="0">
              <a:latin typeface="Soberana Sans"/>
              <a:cs typeface="Soberana Sans"/>
            </a:endParaRPr>
          </a:p>
        </p:txBody>
      </p:sp>
      <p:sp>
        <p:nvSpPr>
          <p:cNvPr id="9" name="object 10">
            <a:extLst>
              <a:ext uri="{FF2B5EF4-FFF2-40B4-BE49-F238E27FC236}">
                <a16:creationId xmlns="" xmlns:a16="http://schemas.microsoft.com/office/drawing/2014/main" id="{29700AC3-8E6B-3242-A3F9-D407FB9AF115}"/>
              </a:ext>
            </a:extLst>
          </p:cNvPr>
          <p:cNvSpPr/>
          <p:nvPr/>
        </p:nvSpPr>
        <p:spPr>
          <a:xfrm>
            <a:off x="838200" y="381000"/>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bg2">
              <a:lumMod val="75000"/>
            </a:schemeClr>
          </a:solidFill>
        </p:spPr>
        <p:txBody>
          <a:bodyPr wrap="square" lIns="0" tIns="0" rIns="0" bIns="0" rtlCol="0"/>
          <a:lstStyle/>
          <a:p>
            <a:endParaRPr sz="1900"/>
          </a:p>
        </p:txBody>
      </p:sp>
      <p:sp>
        <p:nvSpPr>
          <p:cNvPr id="3073" name="Rectangle 1"/>
          <p:cNvSpPr>
            <a:spLocks noChangeArrowheads="1"/>
          </p:cNvSpPr>
          <p:nvPr/>
        </p:nvSpPr>
        <p:spPr bwMode="auto">
          <a:xfrm>
            <a:off x="381000" y="378768"/>
            <a:ext cx="4648132"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dirty="0" smtClean="0">
                <a:ln>
                  <a:noFill/>
                </a:ln>
                <a:solidFill>
                  <a:schemeClr val="tx1"/>
                </a:solidFill>
                <a:effectLst/>
                <a:latin typeface="Arial" charset="0"/>
                <a:cs typeface="Arial" charset="0"/>
              </a:rPr>
              <a:t>          </a:t>
            </a:r>
            <a:r>
              <a:rPr kumimoji="0" lang="es-MX" sz="2400" b="0" i="0" u="none" strike="noStrike" cap="none" normalizeH="0" baseline="0" dirty="0" smtClean="0">
                <a:ln>
                  <a:noFill/>
                </a:ln>
                <a:solidFill>
                  <a:schemeClr val="tx1"/>
                </a:solidFill>
                <a:effectLst/>
                <a:latin typeface="Arial Black" pitchFamily="34" charset="0"/>
                <a:cs typeface="Arial" charset="0"/>
              </a:rPr>
              <a:t>PARA TU VIDA DIARIA </a:t>
            </a:r>
          </a:p>
        </p:txBody>
      </p:sp>
      <p:sp>
        <p:nvSpPr>
          <p:cNvPr id="11" name="10 Rectángulo"/>
          <p:cNvSpPr/>
          <p:nvPr/>
        </p:nvSpPr>
        <p:spPr>
          <a:xfrm>
            <a:off x="609600" y="4187760"/>
            <a:ext cx="7696200" cy="1938992"/>
          </a:xfrm>
          <a:prstGeom prst="rect">
            <a:avLst/>
          </a:prstGeom>
        </p:spPr>
        <p:txBody>
          <a:bodyPr wrap="square">
            <a:spAutoFit/>
          </a:bodyPr>
          <a:lstStyle/>
          <a:p>
            <a:pPr algn="just"/>
            <a:r>
              <a:rPr lang="es-MX" sz="2400" dirty="0" smtClean="0">
                <a:latin typeface="Arial" pitchFamily="34" charset="0"/>
                <a:cs typeface="Arial" pitchFamily="34" charset="0"/>
              </a:rPr>
              <a:t>Las relaciones de amistad generalmente detonan repuestas emocionales que nos ayudan. Te invitamos a disfrutar algunos poemas de diferentes autores sobre la amistad. Tal vez te identifiques ¡Disfrútalos! https://poemasamoryamistad.com/poemas-de-amistad.</a:t>
            </a:r>
            <a:endParaRPr lang="es-MX" sz="2400" dirty="0">
              <a:latin typeface="Arial" pitchFamily="34" charset="0"/>
              <a:cs typeface="Arial" pitchFamily="34" charset="0"/>
            </a:endParaRPr>
          </a:p>
        </p:txBody>
      </p:sp>
    </p:spTree>
    <p:extLst>
      <p:ext uri="{BB962C8B-B14F-4D97-AF65-F5344CB8AC3E}">
        <p14:creationId xmlns="" xmlns:p14="http://schemas.microsoft.com/office/powerpoint/2010/main" val="2348780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8">
            <a:extLst>
              <a:ext uri="{FF2B5EF4-FFF2-40B4-BE49-F238E27FC236}">
                <a16:creationId xmlns="" xmlns:a16="http://schemas.microsoft.com/office/drawing/2014/main" id="{AD660D75-67BB-664B-BFD1-C1277D46D824}"/>
              </a:ext>
            </a:extLst>
          </p:cNvPr>
          <p:cNvSpPr/>
          <p:nvPr/>
        </p:nvSpPr>
        <p:spPr>
          <a:xfrm>
            <a:off x="838200" y="-7257"/>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sp>
        <p:nvSpPr>
          <p:cNvPr id="3" name="object 8">
            <a:extLst>
              <a:ext uri="{FF2B5EF4-FFF2-40B4-BE49-F238E27FC236}">
                <a16:creationId xmlns="" xmlns:a16="http://schemas.microsoft.com/office/drawing/2014/main" id="{E1C22324-154A-D94C-B08B-1ECFD16FE7E3}"/>
              </a:ext>
            </a:extLst>
          </p:cNvPr>
          <p:cNvSpPr/>
          <p:nvPr/>
        </p:nvSpPr>
        <p:spPr>
          <a:xfrm>
            <a:off x="6281057" y="6495143"/>
            <a:ext cx="2362200" cy="381000"/>
          </a:xfrm>
          <a:custGeom>
            <a:avLst/>
            <a:gdLst/>
            <a:ahLst/>
            <a:cxnLst/>
            <a:rect l="l" t="t" r="r" b="b"/>
            <a:pathLst>
              <a:path w="2479675" h="1566545">
                <a:moveTo>
                  <a:pt x="0" y="1565998"/>
                </a:moveTo>
                <a:lnTo>
                  <a:pt x="2479332" y="1565998"/>
                </a:lnTo>
                <a:lnTo>
                  <a:pt x="2479332" y="0"/>
                </a:lnTo>
                <a:lnTo>
                  <a:pt x="0" y="0"/>
                </a:lnTo>
                <a:lnTo>
                  <a:pt x="0" y="1565998"/>
                </a:lnTo>
                <a:close/>
              </a:path>
            </a:pathLst>
          </a:custGeom>
          <a:solidFill>
            <a:schemeClr val="accent6">
              <a:lumMod val="75000"/>
            </a:schemeClr>
          </a:solidFill>
        </p:spPr>
        <p:txBody>
          <a:bodyPr wrap="square" lIns="0" tIns="0" rIns="0" bIns="0" rtlCol="0"/>
          <a:lstStyle/>
          <a:p>
            <a:endParaRPr sz="1900"/>
          </a:p>
        </p:txBody>
      </p:sp>
      <p:sp>
        <p:nvSpPr>
          <p:cNvPr id="4" name="object 9">
            <a:extLst>
              <a:ext uri="{FF2B5EF4-FFF2-40B4-BE49-F238E27FC236}">
                <a16:creationId xmlns="" xmlns:a16="http://schemas.microsoft.com/office/drawing/2014/main" id="{442181FA-95F4-AD46-A6C4-B05EF93DD585}"/>
              </a:ext>
            </a:extLst>
          </p:cNvPr>
          <p:cNvSpPr/>
          <p:nvPr/>
        </p:nvSpPr>
        <p:spPr>
          <a:xfrm>
            <a:off x="0" y="457200"/>
            <a:ext cx="9144000" cy="6096000"/>
          </a:xfrm>
          <a:custGeom>
            <a:avLst/>
            <a:gdLst/>
            <a:ahLst/>
            <a:cxnLst/>
            <a:rect l="l" t="t" r="r" b="b"/>
            <a:pathLst>
              <a:path w="2256154" h="3878579">
                <a:moveTo>
                  <a:pt x="0" y="3878148"/>
                </a:moveTo>
                <a:lnTo>
                  <a:pt x="2256002" y="3878148"/>
                </a:lnTo>
                <a:lnTo>
                  <a:pt x="2256002" y="0"/>
                </a:lnTo>
                <a:lnTo>
                  <a:pt x="0" y="0"/>
                </a:lnTo>
                <a:lnTo>
                  <a:pt x="0" y="3878148"/>
                </a:lnTo>
                <a:close/>
              </a:path>
            </a:pathLst>
          </a:custGeom>
          <a:solidFill>
            <a:schemeClr val="bg1">
              <a:lumMod val="85000"/>
            </a:schemeClr>
          </a:solidFill>
        </p:spPr>
        <p:txBody>
          <a:bodyPr wrap="square" lIns="0" tIns="0" rIns="0" bIns="0" rtlCol="0"/>
          <a:lstStyle/>
          <a:p>
            <a:r>
              <a:rPr lang="es-MX" sz="2000" dirty="0" smtClean="0"/>
              <a:t>De acuerdo a las siguientes afirmaciones, seleccione la opción que refleje su opinión</a:t>
            </a:r>
            <a:endParaRPr sz="1900" dirty="0"/>
          </a:p>
        </p:txBody>
      </p:sp>
      <p:sp>
        <p:nvSpPr>
          <p:cNvPr id="5" name="object 10">
            <a:extLst>
              <a:ext uri="{FF2B5EF4-FFF2-40B4-BE49-F238E27FC236}">
                <a16:creationId xmlns="" xmlns:a16="http://schemas.microsoft.com/office/drawing/2014/main" id="{29700AC3-8E6B-3242-A3F9-D407FB9AF115}"/>
              </a:ext>
            </a:extLst>
          </p:cNvPr>
          <p:cNvSpPr/>
          <p:nvPr/>
        </p:nvSpPr>
        <p:spPr>
          <a:xfrm>
            <a:off x="685800" y="0"/>
            <a:ext cx="7634514" cy="464335"/>
          </a:xfrm>
          <a:custGeom>
            <a:avLst/>
            <a:gdLst/>
            <a:ahLst/>
            <a:cxnLst/>
            <a:rect l="l" t="t" r="r" b="b"/>
            <a:pathLst>
              <a:path w="2256154" h="318134">
                <a:moveTo>
                  <a:pt x="2116302" y="0"/>
                </a:moveTo>
                <a:lnTo>
                  <a:pt x="139700" y="0"/>
                </a:lnTo>
                <a:lnTo>
                  <a:pt x="58935" y="2182"/>
                </a:lnTo>
                <a:lnTo>
                  <a:pt x="17462" y="17462"/>
                </a:lnTo>
                <a:lnTo>
                  <a:pt x="2182" y="58935"/>
                </a:lnTo>
                <a:lnTo>
                  <a:pt x="0" y="139700"/>
                </a:lnTo>
                <a:lnTo>
                  <a:pt x="0" y="317804"/>
                </a:lnTo>
                <a:lnTo>
                  <a:pt x="2256002" y="317804"/>
                </a:lnTo>
                <a:lnTo>
                  <a:pt x="2256002" y="139700"/>
                </a:lnTo>
                <a:lnTo>
                  <a:pt x="2253819" y="58935"/>
                </a:lnTo>
                <a:lnTo>
                  <a:pt x="2238540" y="17462"/>
                </a:lnTo>
                <a:lnTo>
                  <a:pt x="2197066" y="2182"/>
                </a:lnTo>
                <a:lnTo>
                  <a:pt x="2116302" y="0"/>
                </a:lnTo>
                <a:close/>
              </a:path>
            </a:pathLst>
          </a:custGeom>
          <a:solidFill>
            <a:schemeClr val="bg2">
              <a:lumMod val="50000"/>
            </a:schemeClr>
          </a:solidFill>
          <a:ln>
            <a:solidFill>
              <a:schemeClr val="accent2">
                <a:lumMod val="60000"/>
                <a:lumOff val="40000"/>
              </a:schemeClr>
            </a:solidFill>
          </a:ln>
        </p:spPr>
        <p:txBody>
          <a:bodyPr wrap="square" lIns="0" tIns="0" rIns="0" bIns="0" rtlCol="0"/>
          <a:lstStyle/>
          <a:p>
            <a:endParaRPr sz="1900"/>
          </a:p>
        </p:txBody>
      </p:sp>
      <p:sp>
        <p:nvSpPr>
          <p:cNvPr id="6" name="object 34">
            <a:extLst>
              <a:ext uri="{FF2B5EF4-FFF2-40B4-BE49-F238E27FC236}">
                <a16:creationId xmlns="" xmlns:a16="http://schemas.microsoft.com/office/drawing/2014/main" id="{E754D0E2-1A68-F040-940E-A10FFF65897C}"/>
              </a:ext>
            </a:extLst>
          </p:cNvPr>
          <p:cNvSpPr txBox="1"/>
          <p:nvPr/>
        </p:nvSpPr>
        <p:spPr>
          <a:xfrm>
            <a:off x="762000" y="58137"/>
            <a:ext cx="7543800" cy="322863"/>
          </a:xfrm>
          <a:prstGeom prst="rect">
            <a:avLst/>
          </a:prstGeom>
          <a:ln>
            <a:solidFill>
              <a:schemeClr val="accent2">
                <a:lumMod val="60000"/>
                <a:lumOff val="40000"/>
              </a:schemeClr>
            </a:solidFill>
          </a:ln>
        </p:spPr>
        <p:txBody>
          <a:bodyPr vert="horz" wrap="square" lIns="0" tIns="14941" rIns="0" bIns="0" rtlCol="0">
            <a:spAutoFit/>
          </a:bodyPr>
          <a:lstStyle/>
          <a:p>
            <a:pPr marL="14941">
              <a:spcBef>
                <a:spcPts val="117"/>
              </a:spcBef>
            </a:pPr>
            <a:r>
              <a:rPr lang="es-ES" sz="2000" b="1" spc="-5" dirty="0" smtClean="0">
                <a:solidFill>
                  <a:srgbClr val="FFFFFF"/>
                </a:solidFill>
                <a:latin typeface="Soberana Sans"/>
                <a:cs typeface="Soberana Sans"/>
              </a:rPr>
              <a:t>EVALUACIÓN DE LA SESIÓN       Prepa:     Grupo:        Turno:  </a:t>
            </a:r>
          </a:p>
        </p:txBody>
      </p:sp>
      <p:graphicFrame>
        <p:nvGraphicFramePr>
          <p:cNvPr id="10" name="9 Tabla"/>
          <p:cNvGraphicFramePr>
            <a:graphicFrameLocks noGrp="1"/>
          </p:cNvGraphicFramePr>
          <p:nvPr/>
        </p:nvGraphicFramePr>
        <p:xfrm>
          <a:off x="0" y="914400"/>
          <a:ext cx="9144000" cy="5943598"/>
        </p:xfrm>
        <a:graphic>
          <a:graphicData uri="http://schemas.openxmlformats.org/drawingml/2006/table">
            <a:tbl>
              <a:tblPr firstRow="1" bandRow="1">
                <a:tableStyleId>{5C22544A-7EE6-4342-B048-85BDC9FD1C3A}</a:tableStyleId>
              </a:tblPr>
              <a:tblGrid>
                <a:gridCol w="3429000"/>
                <a:gridCol w="1524000"/>
                <a:gridCol w="1219200"/>
                <a:gridCol w="838200"/>
                <a:gridCol w="914400"/>
                <a:gridCol w="1219200"/>
              </a:tblGrid>
              <a:tr h="611167">
                <a:tc>
                  <a:txBody>
                    <a:bodyPr/>
                    <a:lstStyle/>
                    <a:p>
                      <a:r>
                        <a:rPr lang="es-MX" dirty="0" smtClean="0"/>
                        <a:t>Rubro</a:t>
                      </a:r>
                      <a:endParaRPr lang="es-MX" dirty="0"/>
                    </a:p>
                  </a:txBody>
                  <a:tcPr>
                    <a:solidFill>
                      <a:schemeClr val="bg2">
                        <a:lumMod val="75000"/>
                      </a:schemeClr>
                    </a:solidFill>
                  </a:tcPr>
                </a:tc>
                <a:tc>
                  <a:txBody>
                    <a:bodyPr/>
                    <a:lstStyle/>
                    <a:p>
                      <a:r>
                        <a:rPr lang="es-MX" sz="1600" dirty="0" smtClean="0"/>
                        <a:t>Totalmente en desacuerdo</a:t>
                      </a:r>
                      <a:endParaRPr lang="es-MX" sz="1600" dirty="0"/>
                    </a:p>
                  </a:txBody>
                  <a:tcPr>
                    <a:solidFill>
                      <a:schemeClr val="bg2">
                        <a:lumMod val="75000"/>
                      </a:schemeClr>
                    </a:solidFill>
                  </a:tcPr>
                </a:tc>
                <a:tc>
                  <a:txBody>
                    <a:bodyPr/>
                    <a:lstStyle/>
                    <a:p>
                      <a:r>
                        <a:rPr lang="es-MX" sz="1600" dirty="0" smtClean="0"/>
                        <a:t>En desacuerdo</a:t>
                      </a:r>
                      <a:endParaRPr lang="es-MX" sz="1600" dirty="0"/>
                    </a:p>
                  </a:txBody>
                  <a:tcPr>
                    <a:solidFill>
                      <a:schemeClr val="bg2">
                        <a:lumMod val="75000"/>
                      </a:schemeClr>
                    </a:solidFill>
                  </a:tcPr>
                </a:tc>
                <a:tc>
                  <a:txBody>
                    <a:bodyPr/>
                    <a:lstStyle/>
                    <a:p>
                      <a:r>
                        <a:rPr lang="es-MX" sz="1600" dirty="0" smtClean="0"/>
                        <a:t>Neutral</a:t>
                      </a:r>
                      <a:endParaRPr lang="es-MX" sz="1600" dirty="0"/>
                    </a:p>
                  </a:txBody>
                  <a:tcPr>
                    <a:solidFill>
                      <a:schemeClr val="bg2">
                        <a:lumMod val="75000"/>
                      </a:schemeClr>
                    </a:solidFill>
                  </a:tcPr>
                </a:tc>
                <a:tc>
                  <a:txBody>
                    <a:bodyPr/>
                    <a:lstStyle/>
                    <a:p>
                      <a:r>
                        <a:rPr lang="es-MX" sz="1600" dirty="0" smtClean="0"/>
                        <a:t>De acuerdo</a:t>
                      </a:r>
                      <a:endParaRPr lang="es-MX" sz="1600" dirty="0"/>
                    </a:p>
                  </a:txBody>
                  <a:tcPr>
                    <a:solidFill>
                      <a:schemeClr val="bg2">
                        <a:lumMod val="75000"/>
                      </a:schemeClr>
                    </a:solidFill>
                  </a:tcPr>
                </a:tc>
                <a:tc>
                  <a:txBody>
                    <a:bodyPr/>
                    <a:lstStyle/>
                    <a:p>
                      <a:r>
                        <a:rPr lang="es-MX" sz="1600" dirty="0" smtClean="0"/>
                        <a:t>Totalmente de acuerdo</a:t>
                      </a:r>
                      <a:endParaRPr lang="es-MX" sz="1600" dirty="0"/>
                    </a:p>
                  </a:txBody>
                  <a:tcPr>
                    <a:solidFill>
                      <a:schemeClr val="bg2">
                        <a:lumMod val="75000"/>
                      </a:schemeClr>
                    </a:solidFill>
                  </a:tcPr>
                </a:tc>
              </a:tr>
              <a:tr h="1314009">
                <a:tc>
                  <a:txBody>
                    <a:bodyPr/>
                    <a:lstStyle/>
                    <a:p>
                      <a:pPr algn="just"/>
                      <a:r>
                        <a:rPr lang="es-MX" sz="1600" dirty="0" smtClean="0"/>
                        <a:t>Al menos el 50% de los estudiantes identificaron relaciones interpersonales que detonan respuestas emocionales que les afectan o que les ayudan.</a:t>
                      </a:r>
                      <a:endParaRPr lang="es-MX" sz="1600" dirty="0"/>
                    </a:p>
                  </a:txBody>
                  <a:tcPr/>
                </a:tc>
                <a:tc>
                  <a:txBody>
                    <a:bodyPr/>
                    <a:lstStyle/>
                    <a:p>
                      <a:endParaRPr lang="es-MX" dirty="0"/>
                    </a:p>
                  </a:txBody>
                  <a:tcPr/>
                </a:tc>
                <a:tc>
                  <a:txBody>
                    <a:bodyPr/>
                    <a:lstStyle/>
                    <a:p>
                      <a:endParaRPr lang="es-MX"/>
                    </a:p>
                  </a:txBody>
                  <a:tcPr/>
                </a:tc>
                <a:tc>
                  <a:txBody>
                    <a:bodyPr/>
                    <a:lstStyle/>
                    <a:p>
                      <a:endParaRPr lang="es-MX" dirty="0"/>
                    </a:p>
                  </a:txBody>
                  <a:tcPr/>
                </a:tc>
                <a:tc>
                  <a:txBody>
                    <a:bodyPr/>
                    <a:lstStyle/>
                    <a:p>
                      <a:endParaRPr lang="es-MX" dirty="0"/>
                    </a:p>
                  </a:txBody>
                  <a:tcPr/>
                </a:tc>
                <a:tc>
                  <a:txBody>
                    <a:bodyPr/>
                    <a:lstStyle/>
                    <a:p>
                      <a:endParaRPr lang="es-MX"/>
                    </a:p>
                  </a:txBody>
                  <a:tcPr/>
                </a:tc>
              </a:tr>
              <a:tr h="641725">
                <a:tc>
                  <a:txBody>
                    <a:bodyPr/>
                    <a:lstStyle/>
                    <a:p>
                      <a:r>
                        <a:rPr lang="es-MX" dirty="0" smtClean="0"/>
                        <a:t>Los estudiantes mostraron interés y se involucraron en la actividad.</a:t>
                      </a:r>
                      <a:endParaRPr lang="es-MX" dirty="0"/>
                    </a:p>
                  </a:txBody>
                  <a:tcPr/>
                </a:tc>
                <a:tc>
                  <a:txBody>
                    <a:bodyPr/>
                    <a:lstStyle/>
                    <a:p>
                      <a:endParaRPr lang="es-MX" dirty="0"/>
                    </a:p>
                  </a:txBody>
                  <a:tcPr/>
                </a:tc>
                <a:tc>
                  <a:txBody>
                    <a:bodyPr/>
                    <a:lstStyle/>
                    <a:p>
                      <a:endParaRPr lang="es-MX"/>
                    </a:p>
                  </a:txBody>
                  <a:tcPr/>
                </a:tc>
                <a:tc>
                  <a:txBody>
                    <a:bodyPr/>
                    <a:lstStyle/>
                    <a:p>
                      <a:endParaRPr lang="es-MX"/>
                    </a:p>
                  </a:txBody>
                  <a:tcPr/>
                </a:tc>
                <a:tc>
                  <a:txBody>
                    <a:bodyPr/>
                    <a:lstStyle/>
                    <a:p>
                      <a:endParaRPr lang="es-MX"/>
                    </a:p>
                  </a:txBody>
                  <a:tcPr/>
                </a:tc>
                <a:tc>
                  <a:txBody>
                    <a:bodyPr/>
                    <a:lstStyle/>
                    <a:p>
                      <a:endParaRPr lang="es-MX"/>
                    </a:p>
                  </a:txBody>
                  <a:tcPr/>
                </a:tc>
              </a:tr>
              <a:tr h="641725">
                <a:tc>
                  <a:txBody>
                    <a:bodyPr/>
                    <a:lstStyle/>
                    <a:p>
                      <a:r>
                        <a:rPr lang="es-MX" dirty="0" smtClean="0"/>
                        <a:t>Se logró un clima de confianza en el grupo.</a:t>
                      </a:r>
                      <a:endParaRPr lang="es-MX" dirty="0"/>
                    </a:p>
                  </a:txBody>
                  <a:tcPr/>
                </a:tc>
                <a:tc>
                  <a:txBody>
                    <a:bodyPr/>
                    <a:lstStyle/>
                    <a:p>
                      <a:endParaRPr lang="es-MX"/>
                    </a:p>
                  </a:txBody>
                  <a:tcPr/>
                </a:tc>
                <a:tc>
                  <a:txBody>
                    <a:bodyPr/>
                    <a:lstStyle/>
                    <a:p>
                      <a:endParaRPr lang="es-MX"/>
                    </a:p>
                  </a:txBody>
                  <a:tcPr/>
                </a:tc>
                <a:tc>
                  <a:txBody>
                    <a:bodyPr/>
                    <a:lstStyle/>
                    <a:p>
                      <a:endParaRPr lang="es-MX" dirty="0"/>
                    </a:p>
                  </a:txBody>
                  <a:tcPr/>
                </a:tc>
                <a:tc>
                  <a:txBody>
                    <a:bodyPr/>
                    <a:lstStyle/>
                    <a:p>
                      <a:endParaRPr lang="es-MX"/>
                    </a:p>
                  </a:txBody>
                  <a:tcPr/>
                </a:tc>
                <a:tc>
                  <a:txBody>
                    <a:bodyPr/>
                    <a:lstStyle/>
                    <a:p>
                      <a:endParaRPr lang="es-MX"/>
                    </a:p>
                  </a:txBody>
                  <a:tcPr/>
                </a:tc>
              </a:tr>
              <a:tr h="534771">
                <a:tc gridSpan="6">
                  <a:txBody>
                    <a:bodyPr/>
                    <a:lstStyle/>
                    <a:p>
                      <a:r>
                        <a:rPr lang="es-MX" dirty="0" smtClean="0"/>
                        <a:t>¿Qué funcionó bien y qué efectos positivos se observaron al realizar la actividad?</a:t>
                      </a:r>
                      <a:endParaRPr lang="es-MX" dirty="0"/>
                    </a:p>
                  </a:txBody>
                  <a:tcPr/>
                </a:tc>
                <a:tc hMerge="1">
                  <a:txBody>
                    <a:bodyPr/>
                    <a:lstStyle/>
                    <a:p>
                      <a:endParaRPr lang="es-MX" dirty="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458375">
                <a:tc gridSpan="6">
                  <a:txBody>
                    <a:bodyPr/>
                    <a:lstStyle/>
                    <a:p>
                      <a:r>
                        <a:rPr lang="es-MX" dirty="0" smtClean="0"/>
                        <a:t>Descripción de dificultades y áreas de oportunidad</a:t>
                      </a:r>
                      <a:endParaRPr lang="es-MX" dirty="0"/>
                    </a:p>
                  </a:txBody>
                  <a:tcPr/>
                </a:tc>
                <a:tc hMerge="1">
                  <a:txBody>
                    <a:bodyPr/>
                    <a:lstStyle/>
                    <a:p>
                      <a:endParaRPr lang="es-MX" dirty="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r>
              <a:tr h="1741826">
                <a:tc gridSpan="6">
                  <a:txBody>
                    <a:bodyPr/>
                    <a:lstStyle/>
                    <a:p>
                      <a:r>
                        <a:rPr lang="es-MX" dirty="0" smtClean="0"/>
                        <a:t>¿Qué alumnos no</a:t>
                      </a:r>
                      <a:r>
                        <a:rPr lang="es-MX" baseline="0" dirty="0" smtClean="0"/>
                        <a:t> realiz</a:t>
                      </a:r>
                      <a:r>
                        <a:rPr lang="es-MX" dirty="0" smtClean="0"/>
                        <a:t>aron la actividad? </a:t>
                      </a:r>
                    </a:p>
                    <a:p>
                      <a:r>
                        <a:rPr lang="es-ES" dirty="0" smtClean="0"/>
                        <a:t>1.</a:t>
                      </a:r>
                    </a:p>
                    <a:p>
                      <a:r>
                        <a:rPr lang="es-ES" dirty="0" smtClean="0"/>
                        <a:t>2.</a:t>
                      </a:r>
                    </a:p>
                    <a:p>
                      <a:r>
                        <a:rPr lang="es-ES" dirty="0" smtClean="0"/>
                        <a:t>3.</a:t>
                      </a:r>
                    </a:p>
                    <a:p>
                      <a:r>
                        <a:rPr lang="es-ES" dirty="0" smtClean="0"/>
                        <a:t>4.</a:t>
                      </a:r>
                    </a:p>
                    <a:p>
                      <a:r>
                        <a:rPr lang="es-ES" dirty="0" smtClean="0"/>
                        <a:t>5.</a:t>
                      </a:r>
                      <a:endParaRPr lang="es-ES" dirty="0" smtClean="0"/>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a:p>
                  </a:txBody>
                  <a:tcPr/>
                </a:tc>
                <a:tc hMerge="1">
                  <a:txBody>
                    <a:bodyPr/>
                    <a:lstStyle/>
                    <a:p>
                      <a:endParaRPr lang="es-MX" dirty="0"/>
                    </a:p>
                  </a:txBody>
                  <a:tcPr/>
                </a:tc>
              </a:tr>
            </a:tbl>
          </a:graphicData>
        </a:graphic>
      </p:graphicFrame>
    </p:spTree>
    <p:extLst>
      <p:ext uri="{BB962C8B-B14F-4D97-AF65-F5344CB8AC3E}">
        <p14:creationId xmlns="" xmlns:p14="http://schemas.microsoft.com/office/powerpoint/2010/main" val="2348780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AD4835"/>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1644</TotalTime>
  <Words>851</Words>
  <Application>Microsoft Office PowerPoint</Application>
  <PresentationFormat>Carta (216 x 279 mm)</PresentationFormat>
  <Paragraphs>70</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Office Theme</vt:lpstr>
      <vt:lpstr> Convivir y Sentir </vt:lpstr>
      <vt:lpstr>Diapositiva 2</vt:lpstr>
      <vt:lpstr>Diapositiva 3</vt:lpstr>
      <vt:lpstr>Diapositiva 4</vt:lpstr>
      <vt:lpstr>Diapositiva 5</vt:lpstr>
      <vt:lpstr>Diapositiva 6</vt:lpstr>
      <vt:lpstr>Diapositiva 7</vt:lpstr>
      <vt:lpstr>Diapositiva 8</vt:lpstr>
      <vt:lpstr>Diapositiva 9</vt:lpstr>
      <vt:lpstr>Diapositiva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¿De qué se trata la conciencia social?</dc:title>
  <dc:creator>Ana Paulina Monroy Velasco</dc:creator>
  <cp:lastModifiedBy>TUTORIAS ELIZABETH</cp:lastModifiedBy>
  <cp:revision>139</cp:revision>
  <dcterms:created xsi:type="dcterms:W3CDTF">2018-06-27T19:50:18Z</dcterms:created>
  <dcterms:modified xsi:type="dcterms:W3CDTF">2019-11-22T20:38:26Z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2018-05-29T00:00:00Z</vt:filetime>
  </property>
  <property fmtid="{D5CDD505-2E9C-101B-9397-08002B2CF9AE}" pid="3" name="Creator">
    <vt:lpwstr>Adobe InDesign CC 13.0 (Windows)</vt:lpwstr>
  </property>
  <property fmtid="{D5CDD505-2E9C-101B-9397-08002B2CF9AE}" pid="4" name="LastSaved">
    <vt:filetime>2018-06-27T00:00:00Z</vt:filetime>
  </property>
</Properties>
</file>